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84" r:id="rId4"/>
    <p:sldId id="262" r:id="rId5"/>
    <p:sldId id="258" r:id="rId6"/>
    <p:sldId id="260" r:id="rId7"/>
    <p:sldId id="283" r:id="rId8"/>
    <p:sldId id="263" r:id="rId9"/>
    <p:sldId id="264" r:id="rId10"/>
    <p:sldId id="267" r:id="rId11"/>
    <p:sldId id="280" r:id="rId12"/>
    <p:sldId id="281" r:id="rId13"/>
    <p:sldId id="277" r:id="rId14"/>
    <p:sldId id="272" r:id="rId15"/>
    <p:sldId id="27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0E05"/>
    <a:srgbClr val="F27D48"/>
    <a:srgbClr val="5A0D79"/>
    <a:srgbClr val="FBBE81"/>
    <a:srgbClr val="F27EEC"/>
    <a:srgbClr val="F8BAF5"/>
    <a:srgbClr val="FAD2F8"/>
    <a:srgbClr val="FCE4FB"/>
    <a:srgbClr val="91421F"/>
    <a:srgbClr val="871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7" autoAdjust="0"/>
    <p:restoredTop sz="94615" autoAdjust="0"/>
  </p:normalViewPr>
  <p:slideViewPr>
    <p:cSldViewPr>
      <p:cViewPr>
        <p:scale>
          <a:sx n="70" d="100"/>
          <a:sy n="70" d="100"/>
        </p:scale>
        <p:origin x="-1572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48;&#1089;&#1089;&#1083;&#1077;&#1076;&#1086;&#1074;&#1072;&#1090;&#1077;&#1083;&#1100;&#1089;&#1082;&#1072;&#1103;%20&#1088;&#1072;&#1073;&#1086;&#1090;&#1072;%20&#1045;&#1075;&#1086;&#1088;&#1086;&#1074;&#1072;%20&#1040;.&#1070;\&#1044;&#1080;&#1072;&#1075;&#1088;&#1072;&#1084;&#1084;&#1099;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2;&#1086;&#1080;%20&#1076;&#1086;&#1082;&#1091;&#1084;&#1077;&#1085;&#1090;&#1099;\&#1053;&#1072;&#1089;&#1090;&#1103;%20(&#1087;&#1086;&#1089;&#1090;&#1086;&#1088;&#1086;&#1085;&#1085;&#1080;&#1084;%20&#1085;&#1077;%20&#1083;&#1072;&#1079;&#1080;&#1090;&#1100;!!!)\&#1048;&#1089;&#1089;&#1083;&#1077;&#1076;&#1086;&#1074;&#1072;&#1090;&#1077;&#1083;&#1100;&#1089;&#1082;&#1072;&#1103;%20&#1088;&#1072;&#1073;&#1086;&#1090;&#1072;\&#1048;&#1089;&#1089;&#1083;&#1077;&#1076;&#1086;&#1074;&#1072;&#1090;&#1077;&#1083;&#1100;&#1089;&#1082;&#1072;&#1103;%20&#1088;&#1072;&#1073;&#1086;&#1090;&#1072;%20&#1045;&#1075;&#1086;&#1088;&#1086;&#1074;&#1072;%20&#1040;.&#1070;\&#1044;&#1080;&#1072;&#1075;&#1088;&#1072;&#1084;&#1084;&#1099;\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2;&#1086;&#1080;%20&#1076;&#1086;&#1082;&#1091;&#1084;&#1077;&#1085;&#1090;&#1099;\&#1053;&#1072;&#1089;&#1090;&#1103;%20(&#1087;&#1086;&#1089;&#1090;&#1086;&#1088;&#1086;&#1085;&#1085;&#1080;&#1084;%20&#1085;&#1077;%20&#1083;&#1072;&#1079;&#1080;&#1090;&#1100;!!!)\&#1048;&#1089;&#1089;&#1083;&#1077;&#1076;&#1086;&#1074;&#1072;&#1090;&#1077;&#1083;&#1100;&#1089;&#1082;&#1072;&#1103;%20&#1088;&#1072;&#1073;&#1086;&#1090;&#1072;\&#1048;&#1089;&#1089;&#1083;&#1077;&#1076;&#1086;&#1074;&#1072;&#1090;&#1077;&#1083;&#1100;&#1089;&#1082;&#1072;&#1103;%20&#1088;&#1072;&#1073;&#1086;&#1090;&#1072;%20&#1045;&#1075;&#1086;&#1088;&#1086;&#1074;&#1072;%20&#1040;.&#1070;\&#1044;&#1080;&#1072;&#1075;&#1088;&#1072;&#1084;&#1084;&#1099;\&#1050;&#1085;&#1080;&#1075;&#1072;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2;&#1086;&#1080;%20&#1076;&#1086;&#1082;&#1091;&#1084;&#1077;&#1085;&#1090;&#1099;\&#1053;&#1072;&#1089;&#1090;&#1103;%20(&#1087;&#1086;&#1089;&#1090;&#1086;&#1088;&#1086;&#1085;&#1085;&#1080;&#1084;%20&#1085;&#1077;%20&#1083;&#1072;&#1079;&#1080;&#1090;&#1100;!!!)\&#1048;&#1089;&#1089;&#1083;&#1077;&#1076;&#1086;&#1074;&#1072;&#1090;&#1077;&#1083;&#1100;&#1089;&#1082;&#1072;&#1103;%20&#1088;&#1072;&#1073;&#1086;&#1090;&#1072;\&#1048;&#1089;&#1089;&#1083;&#1077;&#1076;&#1086;&#1074;&#1072;&#1090;&#1077;&#1083;&#1100;&#1089;&#1082;&#1072;&#1103;%20&#1088;&#1072;&#1073;&#1086;&#1090;&#1072;%20&#1045;&#1075;&#1086;&#1088;&#1086;&#1074;&#1072;%20&#1040;.&#1070;\&#1044;&#1080;&#1072;&#1075;&#1088;&#1072;&#1084;&#1084;&#1099;\&#1050;&#1085;&#1080;&#1075;&#1072;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2;&#1086;&#1080;%20&#1076;&#1086;&#1082;&#1091;&#1084;&#1077;&#1085;&#1090;&#1099;\&#1053;&#1072;&#1089;&#1090;&#1103;%20(&#1087;&#1086;&#1089;&#1090;&#1086;&#1088;&#1086;&#1085;&#1085;&#1080;&#1084;%20&#1085;&#1077;%20&#1083;&#1072;&#1079;&#1080;&#1090;&#1100;!!!)\&#1048;&#1089;&#1089;&#1083;&#1077;&#1076;&#1086;&#1074;&#1072;&#1090;&#1077;&#1083;&#1100;&#1089;&#1082;&#1072;&#1103;%20&#1088;&#1072;&#1073;&#1086;&#1090;&#1072;\&#1048;&#1089;&#1089;&#1083;&#1077;&#1076;&#1086;&#1074;&#1072;&#1090;&#1077;&#1083;&#1100;&#1089;&#1082;&#1072;&#1103;%20&#1088;&#1072;&#1073;&#1086;&#1090;&#1072;%20&#1045;&#1075;&#1086;&#1088;&#1086;&#1074;&#1072;%20&#1040;.&#1070;\&#1044;&#1080;&#1072;&#1075;&#1088;&#1072;&#1084;&#1084;&#1099;\&#1050;&#1085;&#1080;&#1075;&#1072;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2;&#1086;&#1080;%20&#1076;&#1086;&#1082;&#1091;&#1084;&#1077;&#1085;&#1090;&#1099;\&#1053;&#1072;&#1089;&#1090;&#1103;%20(&#1087;&#1086;&#1089;&#1090;&#1086;&#1088;&#1086;&#1085;&#1085;&#1080;&#1084;%20&#1085;&#1077;%20&#1083;&#1072;&#1079;&#1080;&#1090;&#1100;!!!)\&#1048;&#1089;&#1089;&#1083;&#1077;&#1076;&#1086;&#1074;&#1072;&#1090;&#1077;&#1083;&#1100;&#1089;&#1082;&#1072;&#1103;%20&#1088;&#1072;&#1073;&#1086;&#1090;&#1072;\&#1048;&#1089;&#1089;&#1083;&#1077;&#1076;&#1086;&#1074;&#1072;&#1090;&#1077;&#1083;&#1100;&#1089;&#1082;&#1072;&#1103;%20&#1088;&#1072;&#1073;&#1086;&#1090;&#1072;%20&#1045;&#1075;&#1086;&#1088;&#1086;&#1074;&#1072;%20&#1040;.&#1070;\&#1044;&#1080;&#1072;&#1075;&#1088;&#1072;&#1084;&#1084;&#1099;\&#1050;&#1085;&#1080;&#1075;&#1072;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2;&#1086;&#1080;%20&#1076;&#1086;&#1082;&#1091;&#1084;&#1077;&#1085;&#1090;&#1099;\&#1053;&#1072;&#1089;&#1090;&#1103;%20(&#1087;&#1086;&#1089;&#1090;&#1086;&#1088;&#1086;&#1085;&#1085;&#1080;&#1084;%20&#1085;&#1077;%20&#1083;&#1072;&#1079;&#1080;&#1090;&#1100;!!!)\&#1048;&#1089;&#1089;&#1083;&#1077;&#1076;&#1086;&#1074;&#1072;&#1090;&#1077;&#1083;&#1100;&#1089;&#1082;&#1072;&#1103;%20&#1088;&#1072;&#1073;&#1086;&#1090;&#1072;\&#1048;&#1089;&#1089;&#1083;&#1077;&#1076;&#1086;&#1074;&#1072;&#1090;&#1077;&#1083;&#1100;&#1089;&#1082;&#1072;&#1103;%20&#1088;&#1072;&#1073;&#1086;&#1090;&#1072;%20&#1045;&#1075;&#1086;&#1088;&#1086;&#1074;&#1072;%20&#1040;.&#1070;\&#1044;&#1080;&#1072;&#1075;&#1088;&#1072;&#1084;&#1084;&#1099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126980281310977"/>
          <c:y val="8.1695903120024005E-3"/>
          <c:w val="0.6233566188841797"/>
          <c:h val="0.82354878302082768"/>
        </c:manualLayout>
      </c:layout>
      <c:bar3DChart>
        <c:barDir val="bar"/>
        <c:grouping val="clustered"/>
        <c:varyColors val="0"/>
        <c:ser>
          <c:idx val="0"/>
          <c:order val="0"/>
          <c:spPr>
            <a:ln w="12700" cmpd="sng"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12700" cmpd="sng"/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 w="12700" cmpd="sng"/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2700" cmpd="sng"/>
            </c:spPr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 w="12700" cmpd="sng"/>
            </c:spPr>
          </c:dPt>
          <c:dPt>
            <c:idx val="4"/>
            <c:invertIfNegative val="0"/>
            <c:bubble3D val="0"/>
            <c:spPr>
              <a:solidFill>
                <a:srgbClr val="7030A0"/>
              </a:solidFill>
              <a:ln w="12700" cmpd="sng"/>
            </c:spPr>
          </c:dPt>
          <c:dLbls>
            <c:dLbl>
              <c:idx val="0"/>
              <c:layout>
                <c:manualLayout>
                  <c:x val="2.43161094224924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3161094224924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634245187436677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3161094224924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026342451874367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'Кол-во операций'!$A$2:$A$6</c:f>
              <c:strCache>
                <c:ptCount val="5"/>
                <c:pt idx="0">
                  <c:v>ультрафиолетовое облучение крови </c:v>
                </c:pt>
                <c:pt idx="1">
                  <c:v>внутрисосудистое облучение крови лазером</c:v>
                </c:pt>
                <c:pt idx="2">
                  <c:v>плазмаферез</c:v>
                </c:pt>
                <c:pt idx="3">
                  <c:v>гемосорбция</c:v>
                </c:pt>
                <c:pt idx="4">
                  <c:v>криогепаринопреципитация</c:v>
                </c:pt>
              </c:strCache>
            </c:strRef>
          </c:cat>
          <c:val>
            <c:numRef>
              <c:f>'Кол-во операций'!$B$2:$B$6</c:f>
              <c:numCache>
                <c:formatCode>0%</c:formatCode>
                <c:ptCount val="5"/>
                <c:pt idx="0">
                  <c:v>0.19000000000000009</c:v>
                </c:pt>
                <c:pt idx="1">
                  <c:v>0.21000000000000008</c:v>
                </c:pt>
                <c:pt idx="2">
                  <c:v>0.56000000000000005</c:v>
                </c:pt>
                <c:pt idx="3">
                  <c:v>3.0000000000000016E-2</c:v>
                </c:pt>
                <c:pt idx="4">
                  <c:v>1.0000000000000007E-2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shape val="box"/>
        <c:axId val="128578688"/>
        <c:axId val="128580224"/>
        <c:axId val="0"/>
      </c:bar3DChart>
      <c:catAx>
        <c:axId val="12857868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500" b="1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8580224"/>
        <c:crosses val="autoZero"/>
        <c:auto val="1"/>
        <c:lblAlgn val="ctr"/>
        <c:lblOffset val="100"/>
        <c:noMultiLvlLbl val="0"/>
      </c:catAx>
      <c:valAx>
        <c:axId val="128580224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28578688"/>
        <c:crosses val="autoZero"/>
        <c:crossBetween val="between"/>
      </c:valAx>
    </c:plotArea>
    <c:plotVisOnly val="1"/>
    <c:dispBlanksAs val="gap"/>
    <c:showDLblsOverMax val="0"/>
  </c:chart>
  <c:spPr>
    <a:noFill/>
    <a:ln w="0">
      <a:noFill/>
    </a:ln>
    <a:scene3d>
      <a:camera prst="orthographicFront"/>
      <a:lightRig rig="threePt" dir="t"/>
    </a:scene3d>
    <a:sp3d>
      <a:bevelT prst="angle"/>
    </a:sp3d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416263252759562E-2"/>
          <c:y val="2.3917712846720771E-2"/>
          <c:w val="0.88385600165540401"/>
          <c:h val="0.85830031231097859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5.1218192015944151E-2"/>
                  <c:y val="-0.10684923897344739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46 </a:t>
                    </a:r>
                    <a:r>
                      <a:rPr lang="ru-RU" sz="1800" b="1" dirty="0"/>
                      <a:t>баллов</a:t>
                    </a:r>
                    <a:endParaRPr lang="en-US" sz="18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9733915628862836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100</a:t>
                    </a:r>
                    <a:r>
                      <a:rPr lang="ru-RU" sz="1800" b="1" dirty="0"/>
                      <a:t> баллов</a:t>
                    </a:r>
                    <a:endParaRPr lang="en-US" sz="18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'SF - 36 2'!$A$2:$A$3</c:f>
              <c:strCache>
                <c:ptCount val="2"/>
                <c:pt idx="0">
                  <c:v>выявленный показатель</c:v>
                </c:pt>
                <c:pt idx="1">
                  <c:v>показатель в норме</c:v>
                </c:pt>
              </c:strCache>
            </c:strRef>
          </c:cat>
          <c:val>
            <c:numRef>
              <c:f>'SF - 36 2'!$B$2:$B$3</c:f>
              <c:numCache>
                <c:formatCode>General</c:formatCode>
                <c:ptCount val="2"/>
                <c:pt idx="0">
                  <c:v>46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4074368"/>
        <c:axId val="134075904"/>
        <c:axId val="0"/>
      </c:bar3DChart>
      <c:catAx>
        <c:axId val="1340743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34075904"/>
        <c:crosses val="autoZero"/>
        <c:auto val="1"/>
        <c:lblAlgn val="ctr"/>
        <c:lblOffset val="100"/>
        <c:noMultiLvlLbl val="0"/>
      </c:catAx>
      <c:valAx>
        <c:axId val="134075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407436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6744144988658761E-2"/>
          <c:y val="2.5269246453202891E-2"/>
          <c:w val="0.91360940993486961"/>
          <c:h val="0.87099721230498639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4.3209714526424886E-2"/>
                  <c:y val="-7.8674948240165618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49</a:t>
                    </a:r>
                    <a:r>
                      <a:rPr lang="ru-RU" sz="1800" b="1" dirty="0"/>
                      <a:t> баллов</a:t>
                    </a:r>
                    <a:endParaRPr lang="en-US" sz="18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188799190564231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100</a:t>
                    </a:r>
                    <a:r>
                      <a:rPr lang="ru-RU" sz="1800" b="1" dirty="0"/>
                      <a:t> баллов</a:t>
                    </a:r>
                    <a:endParaRPr lang="en-US" sz="18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'SF - 36'!$A$2:$A$3</c:f>
              <c:strCache>
                <c:ptCount val="2"/>
                <c:pt idx="0">
                  <c:v>выявленный показатель</c:v>
                </c:pt>
                <c:pt idx="1">
                  <c:v>показатель в норме</c:v>
                </c:pt>
              </c:strCache>
            </c:strRef>
          </c:cat>
          <c:val>
            <c:numRef>
              <c:f>'SF - 36'!$B$2:$B$3</c:f>
              <c:numCache>
                <c:formatCode>General</c:formatCode>
                <c:ptCount val="2"/>
                <c:pt idx="0">
                  <c:v>49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4129152"/>
        <c:axId val="134130688"/>
        <c:axId val="0"/>
      </c:bar3DChart>
      <c:catAx>
        <c:axId val="1341291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34130688"/>
        <c:crosses val="autoZero"/>
        <c:auto val="1"/>
        <c:lblAlgn val="ctr"/>
        <c:lblOffset val="100"/>
        <c:noMultiLvlLbl val="0"/>
      </c:catAx>
      <c:valAx>
        <c:axId val="134130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412915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323614953536539E-2"/>
          <c:y val="4.1234984902653184E-2"/>
          <c:w val="0.64204525785628352"/>
          <c:h val="0.8290126180376797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'Кол-во процедур'!$A$2</c:f>
              <c:strCache>
                <c:ptCount val="1"/>
                <c:pt idx="0">
                  <c:v>количество процедур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Lbl>
              <c:idx val="0"/>
              <c:layout>
                <c:manualLayout>
                  <c:x val="1.304101249284959E-2"/>
                  <c:y val="-4.4568209166117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6061479346782296E-3"/>
                  <c:y val="-5.57103064066853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'Кол-во процедур'!$B$1:$C$1</c:f>
              <c:strCache>
                <c:ptCount val="2"/>
                <c:pt idx="0">
                  <c:v>группа сравнения </c:v>
                </c:pt>
                <c:pt idx="1">
                  <c:v>основная группа</c:v>
                </c:pt>
              </c:strCache>
            </c:strRef>
          </c:cat>
          <c:val>
            <c:numRef>
              <c:f>'Кол-во процедур'!$B$2:$C$2</c:f>
              <c:numCache>
                <c:formatCode>General</c:formatCode>
                <c:ptCount val="2"/>
                <c:pt idx="0">
                  <c:v>72</c:v>
                </c:pt>
                <c:pt idx="1">
                  <c:v>72</c:v>
                </c:pt>
              </c:numCache>
            </c:numRef>
          </c:val>
        </c:ser>
        <c:ser>
          <c:idx val="1"/>
          <c:order val="1"/>
          <c:tx>
            <c:strRef>
              <c:f>'Кол-во процедур'!$A$3</c:f>
              <c:strCache>
                <c:ptCount val="1"/>
                <c:pt idx="0">
                  <c:v>количество венепункций</c:v>
                </c:pt>
              </c:strCache>
            </c:strRef>
          </c:tx>
          <c:spPr>
            <a:solidFill>
              <a:srgbClr val="F27D48"/>
            </a:solidFill>
          </c:spPr>
          <c:invertIfNegative val="0"/>
          <c:dLbls>
            <c:dLbl>
              <c:idx val="0"/>
              <c:layout>
                <c:manualLayout>
                  <c:x val="1.5369836695485159E-2"/>
                  <c:y val="-5.57103064066853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369836695485159E-2"/>
                  <c:y val="-5.19962859795728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'Кол-во процедур'!$B$1:$C$1</c:f>
              <c:strCache>
                <c:ptCount val="2"/>
                <c:pt idx="0">
                  <c:v>группа сравнения </c:v>
                </c:pt>
                <c:pt idx="1">
                  <c:v>основная группа</c:v>
                </c:pt>
              </c:strCache>
            </c:strRef>
          </c:cat>
          <c:val>
            <c:numRef>
              <c:f>'Кол-во процедур'!$B$3:$C$3</c:f>
              <c:numCache>
                <c:formatCode>General</c:formatCode>
                <c:ptCount val="2"/>
                <c:pt idx="0">
                  <c:v>109</c:v>
                </c:pt>
                <c:pt idx="1">
                  <c:v>78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47543936"/>
        <c:axId val="147545472"/>
        <c:axId val="0"/>
      </c:bar3DChart>
      <c:catAx>
        <c:axId val="1475439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47545472"/>
        <c:crosses val="autoZero"/>
        <c:auto val="1"/>
        <c:lblAlgn val="ctr"/>
        <c:lblOffset val="100"/>
        <c:noMultiLvlLbl val="0"/>
      </c:catAx>
      <c:valAx>
        <c:axId val="147545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75439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865249192145717"/>
          <c:y val="0.24175209014334884"/>
          <c:w val="0.28259637356651185"/>
          <c:h val="0.40222819530224407"/>
        </c:manualLayout>
      </c:layout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Осложнения!$B$1</c:f>
              <c:strCache>
                <c:ptCount val="1"/>
                <c:pt idx="0">
                  <c:v>основная группа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1.3065150636728936E-2"/>
                  <c:y val="-2.8971899082891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1617838285669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065150636728936E-2"/>
                  <c:y val="5.31145347349963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16178382856694E-2"/>
                  <c:y val="2.8971899082891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613467232647981E-2"/>
                  <c:y val="-5.7943798165782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Осложнения!$A$2:$A$6</c:f>
              <c:strCache>
                <c:ptCount val="5"/>
                <c:pt idx="0">
                  <c:v>флебит</c:v>
                </c:pt>
                <c:pt idx="1">
                  <c:v>инфильтрация</c:v>
                </c:pt>
                <c:pt idx="2">
                  <c:v>дислокация иглы из вены </c:v>
                </c:pt>
                <c:pt idx="3">
                  <c:v>сквозная перфорация вены</c:v>
                </c:pt>
                <c:pt idx="4">
                  <c:v>непоподание в вену </c:v>
                </c:pt>
              </c:strCache>
            </c:strRef>
          </c:cat>
          <c:val>
            <c:numRef>
              <c:f>Осложнения!$B$2:$B$6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Осложнения!$C$1</c:f>
              <c:strCache>
                <c:ptCount val="1"/>
                <c:pt idx="0">
                  <c:v>группа сравнения 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1.306515063672893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9685174448909E-2"/>
                  <c:y val="2.8971899082891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7101004244858372E-3"/>
                  <c:y val="-8.69156972486733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7101004244859448E-3"/>
                  <c:y val="-2.8971899082891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065150636728936E-2"/>
                  <c:y val="-1.73831394497346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Осложнения!$A$2:$A$6</c:f>
              <c:strCache>
                <c:ptCount val="5"/>
                <c:pt idx="0">
                  <c:v>флебит</c:v>
                </c:pt>
                <c:pt idx="1">
                  <c:v>инфильтрация</c:v>
                </c:pt>
                <c:pt idx="2">
                  <c:v>дислокация иглы из вены </c:v>
                </c:pt>
                <c:pt idx="3">
                  <c:v>сквозная перфорация вены</c:v>
                </c:pt>
                <c:pt idx="4">
                  <c:v>непоподание в вену </c:v>
                </c:pt>
              </c:strCache>
            </c:strRef>
          </c:cat>
          <c:val>
            <c:numRef>
              <c:f>Осложнения!$C$2:$C$6</c:f>
              <c:numCache>
                <c:formatCode>General</c:formatCode>
                <c:ptCount val="5"/>
                <c:pt idx="0">
                  <c:v>0</c:v>
                </c:pt>
                <c:pt idx="1">
                  <c:v>13</c:v>
                </c:pt>
                <c:pt idx="2">
                  <c:v>12</c:v>
                </c:pt>
                <c:pt idx="3">
                  <c:v>5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47662720"/>
        <c:axId val="147664256"/>
        <c:axId val="0"/>
      </c:bar3DChart>
      <c:catAx>
        <c:axId val="147662720"/>
        <c:scaling>
          <c:orientation val="minMax"/>
        </c:scaling>
        <c:delete val="0"/>
        <c:axPos val="l"/>
        <c:majorGridlines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47664256"/>
        <c:crosses val="autoZero"/>
        <c:auto val="1"/>
        <c:lblAlgn val="ctr"/>
        <c:lblOffset val="100"/>
        <c:noMultiLvlLbl val="0"/>
      </c:catAx>
      <c:valAx>
        <c:axId val="14766425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1476627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8977285246751561"/>
          <c:y val="0.91105110476148932"/>
          <c:w val="0.59535141440653261"/>
          <c:h val="6.6788230418566102E-2"/>
        </c:manualLayout>
      </c:layout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984951881014874"/>
          <c:y val="7.8703703703703734E-2"/>
          <c:w val="0.70162970253718504"/>
          <c:h val="0.6448264800233306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'SF - 36 сравнение ФКЗ'!$A$2</c:f>
              <c:strCache>
                <c:ptCount val="1"/>
                <c:pt idx="0">
                  <c:v>выявленный показатель в начале курса лечения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4447884416924664E-2"/>
                  <c:y val="-1.2422360248447308E-2"/>
                </c:manualLayout>
              </c:layout>
              <c:tx>
                <c:rich>
                  <a:bodyPr/>
                  <a:lstStyle/>
                  <a:p>
                    <a:r>
                      <a:rPr lang="en-US" sz="1500" b="1" dirty="0"/>
                      <a:t>4</a:t>
                    </a:r>
                    <a:r>
                      <a:rPr lang="en-US" dirty="0"/>
                      <a:t>9</a:t>
                    </a:r>
                    <a:r>
                      <a:rPr lang="ru-RU" dirty="0"/>
                      <a:t> баллов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575851393188899E-2"/>
                  <c:y val="-2.0703933747412001E-2"/>
                </c:manualLayout>
              </c:layout>
              <c:tx>
                <c:rich>
                  <a:bodyPr/>
                  <a:lstStyle/>
                  <a:p>
                    <a:r>
                      <a:rPr lang="en-US" sz="1500" b="1" dirty="0"/>
                      <a:t>4</a:t>
                    </a:r>
                    <a:r>
                      <a:rPr lang="en-US" dirty="0"/>
                      <a:t>9</a:t>
                    </a:r>
                    <a:r>
                      <a:rPr lang="ru-RU" dirty="0"/>
                      <a:t> баллов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'SF - 36 сравнение ФКЗ'!$B$1:$C$1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'SF - 36 сравнение ФКЗ'!$B$2:$C$2</c:f>
              <c:numCache>
                <c:formatCode>General</c:formatCode>
                <c:ptCount val="2"/>
                <c:pt idx="0">
                  <c:v>49</c:v>
                </c:pt>
                <c:pt idx="1">
                  <c:v>49</c:v>
                </c:pt>
              </c:numCache>
            </c:numRef>
          </c:val>
        </c:ser>
        <c:ser>
          <c:idx val="1"/>
          <c:order val="1"/>
          <c:tx>
            <c:strRef>
              <c:f>'SF - 36 сравнение ФКЗ'!$A$3</c:f>
              <c:strCache>
                <c:ptCount val="1"/>
                <c:pt idx="0">
                  <c:v>выявленный показатель в конце курса лечения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8575851393188899E-2"/>
                  <c:y val="-2.4844720496894412E-2"/>
                </c:manualLayout>
              </c:layout>
              <c:tx>
                <c:rich>
                  <a:bodyPr/>
                  <a:lstStyle/>
                  <a:p>
                    <a:r>
                      <a:rPr lang="en-US" sz="1500" b="1" dirty="0"/>
                      <a:t>6</a:t>
                    </a:r>
                    <a:r>
                      <a:rPr lang="en-US" dirty="0"/>
                      <a:t>1</a:t>
                    </a:r>
                    <a:r>
                      <a:rPr lang="ru-RU" dirty="0"/>
                      <a:t>балл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447884416924664E-2"/>
                  <c:y val="-2.8985507246376836E-2"/>
                </c:manualLayout>
              </c:layout>
              <c:tx>
                <c:rich>
                  <a:bodyPr/>
                  <a:lstStyle/>
                  <a:p>
                    <a:r>
                      <a:rPr lang="en-US" sz="1500" b="1" dirty="0"/>
                      <a:t>6</a:t>
                    </a:r>
                    <a:r>
                      <a:rPr lang="en-US" dirty="0"/>
                      <a:t>6</a:t>
                    </a:r>
                    <a:r>
                      <a:rPr lang="ru-RU" dirty="0"/>
                      <a:t> баллов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'SF - 36 сравнение ФКЗ'!$B$1:$C$1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'SF - 36 сравнение ФКЗ'!$B$3:$C$3</c:f>
              <c:numCache>
                <c:formatCode>General</c:formatCode>
                <c:ptCount val="2"/>
                <c:pt idx="0">
                  <c:v>61</c:v>
                </c:pt>
                <c:pt idx="1">
                  <c:v>66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47728640"/>
        <c:axId val="147730432"/>
        <c:axId val="0"/>
      </c:bar3DChart>
      <c:catAx>
        <c:axId val="147728640"/>
        <c:scaling>
          <c:orientation val="minMax"/>
        </c:scaling>
        <c:delete val="0"/>
        <c:axPos val="l"/>
        <c:majorGridlines/>
        <c:majorTickMark val="none"/>
        <c:minorTickMark val="none"/>
        <c:tickLblPos val="nextTo"/>
        <c:txPr>
          <a:bodyPr/>
          <a:lstStyle/>
          <a:p>
            <a:pPr>
              <a:defRPr sz="1500" b="1"/>
            </a:pPr>
            <a:endParaRPr lang="ru-RU"/>
          </a:p>
        </c:txPr>
        <c:crossAx val="147730432"/>
        <c:crosses val="autoZero"/>
        <c:auto val="1"/>
        <c:lblAlgn val="ctr"/>
        <c:lblOffset val="100"/>
        <c:noMultiLvlLbl val="0"/>
      </c:catAx>
      <c:valAx>
        <c:axId val="14773043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1477286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8872030968512432"/>
          <c:y val="0.79675812262597689"/>
          <c:w val="0.68904007111086985"/>
          <c:h val="0.20324187737402391"/>
        </c:manualLayout>
      </c:layout>
      <c:overlay val="0"/>
      <c:txPr>
        <a:bodyPr/>
        <a:lstStyle/>
        <a:p>
          <a:pPr>
            <a:defRPr sz="11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0354352988556832"/>
          <c:y val="4.6191957507366897E-2"/>
          <c:w val="0.65217818679868966"/>
          <c:h val="0.67784267356537309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'SF - 36 сравнение ПКЗ'!$A$3</c:f>
              <c:strCache>
                <c:ptCount val="1"/>
                <c:pt idx="0">
                  <c:v>выявленный показатель в начале курса лечения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679790026246723E-2"/>
                  <c:y val="-1.238390092879257E-2"/>
                </c:manualLayout>
              </c:layout>
              <c:tx>
                <c:rich>
                  <a:bodyPr/>
                  <a:lstStyle/>
                  <a:p>
                    <a:r>
                      <a:rPr lang="en-US" sz="1500" b="1" dirty="0"/>
                      <a:t>4</a:t>
                    </a:r>
                    <a:r>
                      <a:rPr lang="en-US" dirty="0"/>
                      <a:t>6</a:t>
                    </a:r>
                    <a:r>
                      <a:rPr lang="ru-RU" dirty="0"/>
                      <a:t> баллов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897637795275601E-2"/>
                  <c:y val="-1.2383900928792532E-2"/>
                </c:manualLayout>
              </c:layout>
              <c:tx>
                <c:rich>
                  <a:bodyPr/>
                  <a:lstStyle/>
                  <a:p>
                    <a:r>
                      <a:rPr lang="en-US" sz="1500" b="1" dirty="0"/>
                      <a:t>4</a:t>
                    </a:r>
                    <a:r>
                      <a:rPr lang="en-US" dirty="0"/>
                      <a:t>6</a:t>
                    </a:r>
                    <a:r>
                      <a:rPr lang="ru-RU" dirty="0"/>
                      <a:t> баллов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'SF - 36 сравнение ПКЗ'!$B$2:$C$2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'SF - 36 сравнение ПКЗ'!$B$3:$C$3</c:f>
              <c:numCache>
                <c:formatCode>General</c:formatCode>
                <c:ptCount val="2"/>
                <c:pt idx="0">
                  <c:v>46</c:v>
                </c:pt>
                <c:pt idx="1">
                  <c:v>46</c:v>
                </c:pt>
              </c:numCache>
            </c:numRef>
          </c:val>
        </c:ser>
        <c:ser>
          <c:idx val="1"/>
          <c:order val="1"/>
          <c:tx>
            <c:strRef>
              <c:f>'SF - 36 сравнение ПКЗ'!$A$4</c:f>
              <c:strCache>
                <c:ptCount val="1"/>
                <c:pt idx="0">
                  <c:v>выявленный показатель в конце курса лечения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-5.5115403844017401E-3"/>
                  <c:y val="-1.2383786625334313E-2"/>
                </c:manualLayout>
              </c:layout>
              <c:tx>
                <c:rich>
                  <a:bodyPr/>
                  <a:lstStyle/>
                  <a:p>
                    <a:r>
                      <a:rPr lang="en-US" sz="1500" b="1" dirty="0"/>
                      <a:t>7</a:t>
                    </a:r>
                    <a:r>
                      <a:rPr lang="en-US" dirty="0"/>
                      <a:t>8</a:t>
                    </a:r>
                    <a:r>
                      <a:rPr lang="ru-RU" dirty="0"/>
                      <a:t> баллов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79790026246723E-2"/>
                  <c:y val="-1.238390092879257E-2"/>
                </c:manualLayout>
              </c:layout>
              <c:tx>
                <c:rich>
                  <a:bodyPr/>
                  <a:lstStyle/>
                  <a:p>
                    <a:r>
                      <a:rPr lang="en-US" sz="1500" b="1" dirty="0"/>
                      <a:t>5</a:t>
                    </a:r>
                    <a:r>
                      <a:rPr lang="en-US" dirty="0"/>
                      <a:t>2</a:t>
                    </a:r>
                    <a:r>
                      <a:rPr lang="ru-RU" dirty="0"/>
                      <a:t> балла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'SF - 36 сравнение ПКЗ'!$B$2:$C$2</c:f>
              <c:strCache>
                <c:ptCount val="2"/>
                <c:pt idx="0">
                  <c:v>основная группа</c:v>
                </c:pt>
                <c:pt idx="1">
                  <c:v>группа сравнения</c:v>
                </c:pt>
              </c:strCache>
            </c:strRef>
          </c:cat>
          <c:val>
            <c:numRef>
              <c:f>'SF - 36 сравнение ПКЗ'!$B$4:$C$4</c:f>
              <c:numCache>
                <c:formatCode>General</c:formatCode>
                <c:ptCount val="2"/>
                <c:pt idx="0">
                  <c:v>78</c:v>
                </c:pt>
                <c:pt idx="1">
                  <c:v>52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47768832"/>
        <c:axId val="147770368"/>
        <c:axId val="0"/>
      </c:bar3DChart>
      <c:catAx>
        <c:axId val="147768832"/>
        <c:scaling>
          <c:orientation val="minMax"/>
        </c:scaling>
        <c:delete val="0"/>
        <c:axPos val="l"/>
        <c:majorGridlines/>
        <c:majorTickMark val="none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47770368"/>
        <c:crosses val="autoZero"/>
        <c:auto val="1"/>
        <c:lblAlgn val="ctr"/>
        <c:lblOffset val="100"/>
        <c:noMultiLvlLbl val="0"/>
      </c:catAx>
      <c:valAx>
        <c:axId val="14777036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1477688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2303835569746547"/>
          <c:y val="0.8197489090953417"/>
          <c:w val="0.69185075095697102"/>
          <c:h val="0.18025113611715132"/>
        </c:manualLayout>
      </c:layout>
      <c:overlay val="0"/>
      <c:txPr>
        <a:bodyPr/>
        <a:lstStyle/>
        <a:p>
          <a:pPr>
            <a:defRPr sz="11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D6FBF392-4883-4567-A197-7C276F338BC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224514-139B-40AF-8EAB-13F415746AF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5969A1-93FA-4F63-8644-39166263DB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38FA15F6-AD06-4659-9DF9-82D45F1199B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8D6F06AF-30D7-41B5-88EB-D5A99D5E31B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A2533-0DAC-4F88-B495-A6810C8D9A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C37372-04D0-49F4-8591-492C4945A04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8130AC4-F3E6-4EBC-84CB-43D70047A62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C4A70F-EB8D-48B3-908D-B44749485FF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5CA53E0D-9437-40A8-A1D9-3A158D671E8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F3D557-9627-4802-9ED1-12E67885B92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F03BC73-19B4-445C-80C5-1689DAE53C3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bg2">
                <a:shade val="80000"/>
              </a:schemeClr>
              <a:schemeClr val="bg2">
                <a:tint val="91000"/>
              </a:schemeClr>
            </a:duotone>
            <a:lum/>
          </a:blip>
          <a:tile tx="0" ty="0" sx="40000" sy="50000" flip="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640" y="1340768"/>
            <a:ext cx="7344816" cy="216024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«Снижение количества венепункций у пациентов при проведении процедуры дискретного плазмафереза»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00113" y="4005263"/>
            <a:ext cx="813593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Егорова А.Ю.,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  <a:p>
            <a:pPr algn="r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старшая медицинская сестра 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Отделения реанимации и интенсивной терапии №4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  <a:p>
            <a:pPr algn="r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БУЗОО «ГКБ № 1  им. Кабанова А.Н.»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  <a:p>
            <a:pPr algn="r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04664"/>
            <a:ext cx="8280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51360C"/>
                </a:solidFill>
              </a:rPr>
              <a:t>II </a:t>
            </a:r>
            <a:r>
              <a:rPr lang="ru-RU" b="1" dirty="0" smtClean="0">
                <a:solidFill>
                  <a:srgbClr val="51360C"/>
                </a:solidFill>
              </a:rPr>
              <a:t>проект Омской профессиональной сестринской ассоциации  </a:t>
            </a:r>
            <a:br>
              <a:rPr lang="ru-RU" b="1" dirty="0" smtClean="0">
                <a:solidFill>
                  <a:srgbClr val="51360C"/>
                </a:solidFill>
              </a:rPr>
            </a:br>
            <a:r>
              <a:rPr lang="ru-RU" sz="2400" b="1" dirty="0" smtClean="0">
                <a:solidFill>
                  <a:srgbClr val="51360C"/>
                </a:solidFill>
              </a:rPr>
              <a:t>«Исследования в сестринском деле» 2013 – 2014 гг.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179387" y="260648"/>
            <a:ext cx="896461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000" b="1" dirty="0">
                <a:solidFill>
                  <a:srgbClr val="810E05"/>
                </a:solidFill>
              </a:rPr>
              <a:t>Результаты оценки качества </a:t>
            </a:r>
            <a:r>
              <a:rPr lang="ru-RU" sz="3000" b="1" dirty="0" smtClean="0">
                <a:solidFill>
                  <a:srgbClr val="810E05"/>
                </a:solidFill>
              </a:rPr>
              <a:t>жизни</a:t>
            </a:r>
          </a:p>
          <a:p>
            <a:pPr algn="ctr"/>
            <a:r>
              <a:rPr lang="ru-RU" sz="3000" b="1" dirty="0" smtClean="0">
                <a:solidFill>
                  <a:srgbClr val="810E05"/>
                </a:solidFill>
              </a:rPr>
              <a:t> пациентов по </a:t>
            </a:r>
            <a:r>
              <a:rPr lang="ru-RU" sz="3000" b="1" dirty="0">
                <a:solidFill>
                  <a:srgbClr val="810E05"/>
                </a:solidFill>
              </a:rPr>
              <a:t>опроснику </a:t>
            </a:r>
            <a:r>
              <a:rPr lang="en-US" sz="3000" b="1" dirty="0">
                <a:solidFill>
                  <a:srgbClr val="810E05"/>
                </a:solidFill>
              </a:rPr>
              <a:t>SF</a:t>
            </a:r>
            <a:r>
              <a:rPr lang="ru-RU" sz="3000" b="1" dirty="0" smtClean="0">
                <a:solidFill>
                  <a:srgbClr val="810E05"/>
                </a:solidFill>
              </a:rPr>
              <a:t>-36 </a:t>
            </a: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251520" y="1988840"/>
            <a:ext cx="4267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Показатель «Физический компонент здоровья»</a:t>
            </a:r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4630738" y="1988840"/>
            <a:ext cx="45132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Показатель «Психический компонент здоровья»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552975" y="2852936"/>
          <a:ext cx="4591025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251520" y="2786058"/>
          <a:ext cx="4463356" cy="3379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1"/>
          <p:cNvSpPr>
            <a:spLocks noChangeArrowheads="1"/>
          </p:cNvSpPr>
          <p:nvPr/>
        </p:nvSpPr>
        <p:spPr bwMode="auto">
          <a:xfrm>
            <a:off x="-1" y="188640"/>
            <a:ext cx="914400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000" b="1" dirty="0" smtClean="0">
                <a:solidFill>
                  <a:srgbClr val="810E05"/>
                </a:solidFill>
              </a:rPr>
              <a:t>Сравнительная оценка количества венепункций выполненных различными методами </a:t>
            </a:r>
            <a:endParaRPr lang="ru-RU" sz="3000" b="1" dirty="0">
              <a:solidFill>
                <a:srgbClr val="810E05"/>
              </a:solidFill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79512" y="1628800"/>
          <a:ext cx="896448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1"/>
          <p:cNvSpPr>
            <a:spLocks noChangeArrowheads="1"/>
          </p:cNvSpPr>
          <p:nvPr/>
        </p:nvSpPr>
        <p:spPr bwMode="auto">
          <a:xfrm>
            <a:off x="-1" y="188640"/>
            <a:ext cx="914400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dirty="0" smtClean="0">
                <a:solidFill>
                  <a:srgbClr val="810E05"/>
                </a:solidFill>
              </a:rPr>
              <a:t>Сравнительная характеристика </a:t>
            </a:r>
          </a:p>
          <a:p>
            <a:pPr algn="ctr"/>
            <a:r>
              <a:rPr lang="ru-RU" sz="3600" b="1" dirty="0" smtClean="0">
                <a:solidFill>
                  <a:srgbClr val="810E05"/>
                </a:solidFill>
              </a:rPr>
              <a:t>количества осложнений     </a:t>
            </a:r>
            <a:endParaRPr lang="ru-RU" sz="3600" b="1" dirty="0">
              <a:solidFill>
                <a:srgbClr val="810E05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6612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Сравнительная характеристика количества осложнений после проведения венепункций в основной группе и группе сравнения.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268760"/>
          <a:ext cx="8748464" cy="431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188640"/>
            <a:ext cx="8229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3300" b="1" dirty="0" smtClean="0">
                <a:solidFill>
                  <a:srgbClr val="810E05"/>
                </a:solidFill>
                <a:latin typeface="Arial" pitchFamily="34" charset="0"/>
                <a:cs typeface="Arial" pitchFamily="34" charset="0"/>
              </a:rPr>
              <a:t>Сравнительная оценка качества жизни </a:t>
            </a:r>
            <a:br>
              <a:rPr lang="ru-RU" sz="3300" b="1" dirty="0" smtClean="0">
                <a:solidFill>
                  <a:srgbClr val="810E05"/>
                </a:solidFill>
                <a:latin typeface="Arial" pitchFamily="34" charset="0"/>
                <a:cs typeface="Arial" pitchFamily="34" charset="0"/>
              </a:rPr>
            </a:br>
            <a:r>
              <a:rPr lang="ru-RU" sz="3300" b="1" dirty="0" smtClean="0">
                <a:solidFill>
                  <a:srgbClr val="810E05"/>
                </a:solidFill>
                <a:latin typeface="Arial" pitchFamily="34" charset="0"/>
                <a:cs typeface="Arial" pitchFamily="34" charset="0"/>
              </a:rPr>
              <a:t>пациентов по опроснику </a:t>
            </a:r>
            <a:r>
              <a:rPr lang="en-US" sz="3300" b="1" dirty="0" smtClean="0">
                <a:solidFill>
                  <a:srgbClr val="810E05"/>
                </a:solidFill>
                <a:latin typeface="Arial" pitchFamily="34" charset="0"/>
                <a:cs typeface="Arial" pitchFamily="34" charset="0"/>
              </a:rPr>
              <a:t>SF</a:t>
            </a:r>
            <a:r>
              <a:rPr lang="ru-RU" sz="3300" b="1" dirty="0" smtClean="0">
                <a:solidFill>
                  <a:srgbClr val="810E05"/>
                </a:solidFill>
                <a:latin typeface="Arial" pitchFamily="34" charset="0"/>
                <a:cs typeface="Arial" pitchFamily="34" charset="0"/>
              </a:rPr>
              <a:t>-36 </a:t>
            </a:r>
            <a:endParaRPr lang="ru-RU" sz="3300" b="1" dirty="0">
              <a:solidFill>
                <a:srgbClr val="810E0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5589240"/>
            <a:ext cx="8229600" cy="76833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Результаты оценки качества жизни пациентов по опроснику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SF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-36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 начале и в конце курса лечения  методом дискретного плазмафереза.</a:t>
            </a:r>
            <a:endParaRPr lang="ru-RU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251520" y="1484784"/>
            <a:ext cx="4267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Показатель «Физический компонент здоровья»</a:t>
            </a: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4499992" y="1484784"/>
            <a:ext cx="45132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Показатель «Психический компонент здоровья»</a:t>
            </a: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0" y="2276872"/>
          <a:ext cx="4716016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4283968" y="2420888"/>
          <a:ext cx="460851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-1" y="142852"/>
            <a:ext cx="914400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800" b="1" dirty="0" smtClean="0">
                <a:solidFill>
                  <a:srgbClr val="810E05"/>
                </a:solidFill>
              </a:rPr>
              <a:t>Выводы и заключения:</a:t>
            </a:r>
            <a:endParaRPr lang="ru-RU" sz="3800" b="1" dirty="0">
              <a:solidFill>
                <a:srgbClr val="810E05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1124744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51520" y="2636912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51520" y="4077072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3155673"/>
            <a:ext cx="864396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980729"/>
            <a:ext cx="820891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300"/>
              </a:spcAft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снизилось количество выполняемых венепункций при проведении процедуры дискретного плазмафереза,</a:t>
            </a:r>
          </a:p>
          <a:p>
            <a:pPr>
              <a:spcAft>
                <a:spcPts val="1300"/>
              </a:spcAft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уменьшилась потенциальная опасность для пациентов, связанная с риском развития осложнений,</a:t>
            </a:r>
          </a:p>
          <a:p>
            <a:pPr>
              <a:spcAft>
                <a:spcPts val="1300"/>
              </a:spcAft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минимизировалась психологическая нагрузка на пациентов, обеспечивая двигательную активность, свободное положение и  комфорт во время  процедуры дискретного плазмафереза .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8676456" cy="252028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b="1" dirty="0">
                <a:solidFill>
                  <a:srgbClr val="810E05"/>
                </a:solidFill>
                <a:ea typeface="+mn-ea"/>
                <a:cs typeface="+mn-cs"/>
              </a:rPr>
              <a:t>Благодарю </a:t>
            </a:r>
            <a:r>
              <a:rPr lang="ru-RU" sz="7200" b="1" dirty="0" smtClean="0">
                <a:solidFill>
                  <a:srgbClr val="810E05"/>
                </a:solidFill>
                <a:ea typeface="+mn-ea"/>
                <a:cs typeface="+mn-cs"/>
              </a:rPr>
              <a:t/>
            </a:r>
            <a:br>
              <a:rPr lang="ru-RU" sz="7200" b="1" dirty="0" smtClean="0">
                <a:solidFill>
                  <a:srgbClr val="810E05"/>
                </a:solidFill>
                <a:ea typeface="+mn-ea"/>
                <a:cs typeface="+mn-cs"/>
              </a:rPr>
            </a:br>
            <a:r>
              <a:rPr lang="ru-RU" sz="7200" b="1" dirty="0" smtClean="0">
                <a:solidFill>
                  <a:srgbClr val="810E05"/>
                </a:solidFill>
                <a:ea typeface="+mn-ea"/>
                <a:cs typeface="+mn-cs"/>
              </a:rPr>
              <a:t>за </a:t>
            </a:r>
            <a:r>
              <a:rPr lang="ru-RU" sz="7200" b="1" dirty="0">
                <a:solidFill>
                  <a:srgbClr val="810E05"/>
                </a:solidFill>
                <a:ea typeface="+mn-ea"/>
                <a:cs typeface="+mn-cs"/>
              </a:rPr>
              <a:t>внимание!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C:\Users\USER\Desktop\Мои документы\Настя (посторонним не лазить!!!)\Исследовательская работа\Исследовательская работа Егорова А.Ю\Фото команды\DSC014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1728192" cy="216024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3" descr="G:\Фото\ОГКБ №1\DSC00101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6588224" y="142852"/>
            <a:ext cx="2362584" cy="1928909"/>
          </a:xfrm>
          <a:prstGeom prst="round2DiagRect">
            <a:avLst/>
          </a:prstGeom>
          <a:ln w="22225">
            <a:noFill/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2" descr="G:\Фото\ОГКБ №1\simbol.bmp"/>
          <p:cNvPicPr>
            <a:picLocks noChangeAspect="1" noChangeArrowheads="1"/>
          </p:cNvPicPr>
          <p:nvPr/>
        </p:nvPicPr>
        <p:blipFill>
          <a:blip r:embed="rId4" cstate="print"/>
          <a:srcRect b="27927"/>
          <a:stretch>
            <a:fillRect/>
          </a:stretch>
        </p:blipFill>
        <p:spPr bwMode="auto">
          <a:xfrm>
            <a:off x="7812360" y="188640"/>
            <a:ext cx="1143000" cy="61912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142844" y="0"/>
            <a:ext cx="6699281" cy="7112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3000" b="1" dirty="0" smtClean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База проведения исследования:</a:t>
            </a:r>
            <a:endParaRPr lang="ru-RU" sz="3000" b="1" dirty="0">
              <a:solidFill>
                <a:srgbClr val="810E05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198" name="Прямоугольник 1"/>
          <p:cNvSpPr>
            <a:spLocks noChangeArrowheads="1"/>
          </p:cNvSpPr>
          <p:nvPr/>
        </p:nvSpPr>
        <p:spPr bwMode="auto">
          <a:xfrm>
            <a:off x="0" y="500042"/>
            <a:ext cx="62372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Отделение реанимации и интенсивной терапии №4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БУЗОО «ГКБ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№ 1 им. Кабанова А.Н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1071538" y="3857628"/>
            <a:ext cx="6215074" cy="71438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800" b="1" dirty="0" smtClean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Исследовательская команда:</a:t>
            </a:r>
          </a:p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сестринский персонал отделения</a:t>
            </a:r>
            <a:endParaRPr lang="ru-RU" sz="1800" b="1" dirty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7" name="Рисунок 16" descr="G:\2013 фото\к юбилею\DPP_14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1340768"/>
            <a:ext cx="1656184" cy="2232248"/>
          </a:xfrm>
          <a:prstGeom prst="round2DiagRect">
            <a:avLst/>
          </a:prstGeom>
          <a:ln w="1905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8" name="TextBox 17"/>
          <p:cNvSpPr txBox="1"/>
          <p:nvPr/>
        </p:nvSpPr>
        <p:spPr>
          <a:xfrm>
            <a:off x="179512" y="3140968"/>
            <a:ext cx="1872208" cy="817245"/>
          </a:xfrm>
          <a:prstGeom prst="round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Медсестра -исследователь  Егорова А.Ю.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51720" y="3140968"/>
            <a:ext cx="2357454" cy="817245"/>
          </a:xfrm>
          <a:prstGeom prst="round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Куратор  проекта -зам.глав.врача по работе  СП Дацюк С.Ф.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8" name="Рисунок 27" descr="IMG_465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268760"/>
            <a:ext cx="1656184" cy="2376264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0" name="TextBox 19"/>
          <p:cNvSpPr txBox="1"/>
          <p:nvPr/>
        </p:nvSpPr>
        <p:spPr>
          <a:xfrm>
            <a:off x="4355976" y="3140968"/>
            <a:ext cx="2214578" cy="817245"/>
          </a:xfrm>
          <a:prstGeom prst="round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Рецензент – зав.отд. ОРИТ  №4, КМН Лапшин С.П.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9" name="Рисунок 28" descr="C:\Users\USER\Desktop\Мои документы\Настя (посторонним не лазить!!!)\Исследовательская работа\Исследовательская работа Егорова А.Ю\Фото команды\DSC0143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4437112"/>
            <a:ext cx="1584176" cy="1944216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" name="Рисунок 29" descr="C:\Users\USER\Desktop\Мои документы\Настя (посторонним не лазить!!!)\Исследовательская работа\Исследовательская работа Егорова А.Ю\Фото команды\DSC01437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20272" y="4437112"/>
            <a:ext cx="1584176" cy="2016224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1" name="Рисунок 30" descr="C:\Users\USER\Desktop\Мои документы\Настя (посторонним не лазить!!!)\Исследовательская работа\Исследовательская работа Егорова А.Ю\Фото команды\DSC01440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27784" y="4437112"/>
            <a:ext cx="1584175" cy="2016224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2" name="Рисунок 31" descr="C:\Users\USER\Desktop\Мои документы\Настя (посторонним не лазить!!!)\Исследовательская работа\Исследовательская работа Егорова А.Ю\Фото команды\DSC01435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8024" y="4437112"/>
            <a:ext cx="1661914" cy="2023864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2" name="TextBox 21"/>
          <p:cNvSpPr txBox="1"/>
          <p:nvPr/>
        </p:nvSpPr>
        <p:spPr>
          <a:xfrm>
            <a:off x="539552" y="6237312"/>
            <a:ext cx="1571636" cy="307777"/>
          </a:xfrm>
          <a:prstGeom prst="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Тюкалова Н.С.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55776" y="6237312"/>
            <a:ext cx="1728192" cy="307777"/>
          </a:xfrm>
          <a:prstGeom prst="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Пономарева Л.М.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8024" y="6237312"/>
            <a:ext cx="1714512" cy="307777"/>
          </a:xfrm>
          <a:prstGeom prst="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Приходько Т.В.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20272" y="6237312"/>
            <a:ext cx="1571636" cy="307777"/>
          </a:xfrm>
          <a:prstGeom prst="rect">
            <a:avLst/>
          </a:prstGeom>
          <a:solidFill>
            <a:srgbClr val="FAD2F8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Киреева Т.В.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467600" cy="576064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810E05"/>
                </a:solidFill>
                <a:latin typeface="Arial" pitchFamily="34" charset="0"/>
                <a:cs typeface="Arial" pitchFamily="34" charset="0"/>
              </a:rPr>
              <a:t>Актуальность темы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620688"/>
            <a:ext cx="7992888" cy="633670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3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ачественное выполнение дискретного плазмафереза невозможно без проведения инфузионной терапии. 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3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роцедура плазмафереза предусматривает: удаление 30-40% объема циркулирующей плазмы (1000 – 1200 мл) и его замещение разного рода кровезаменителями в двойном объеме по отношению к удаленной плазме</a:t>
            </a:r>
            <a:r>
              <a:rPr lang="ru-RU" sz="2300" b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3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ри проведении длительной инфузионной терапии, которая включает: предперфузионную подготовку, возврат компонентов крови в кровеносное русло и замещение удаленной плазмы, имеются случаи повторных венепункций, что связано с риском развития осложнений и тяжело переносится пациентами.  </a:t>
            </a:r>
            <a:r>
              <a:rPr lang="ru-RU" sz="2300" b="1" baseline="30000" dirty="0" smtClean="0">
                <a:latin typeface="Arial" pitchFamily="34" charset="0"/>
                <a:cs typeface="Arial" pitchFamily="34" charset="0"/>
              </a:rPr>
              <a:t>_______________________________________________________________________</a:t>
            </a:r>
            <a:r>
              <a:rPr lang="ru-RU" sz="1400" baseline="30000" dirty="0" smtClean="0">
                <a:latin typeface="Arial" pitchFamily="34" charset="0"/>
                <a:cs typeface="Arial" pitchFamily="34" charset="0"/>
              </a:rPr>
              <a:t>            </a:t>
            </a:r>
            <a:r>
              <a:rPr lang="ru-RU" sz="1400" dirty="0" smtClean="0"/>
              <a:t>1 </a:t>
            </a:r>
            <a:r>
              <a:rPr lang="ru-RU" sz="1400" dirty="0" err="1" smtClean="0"/>
              <a:t>Трансфузиологическая</a:t>
            </a:r>
            <a:r>
              <a:rPr lang="ru-RU" sz="1400" dirty="0" smtClean="0"/>
              <a:t> </a:t>
            </a:r>
            <a:r>
              <a:rPr lang="ru-RU" sz="1400" dirty="0" err="1"/>
              <a:t>гемокоррекция</a:t>
            </a:r>
            <a:r>
              <a:rPr lang="ru-RU" sz="1400" dirty="0"/>
              <a:t>: учебное пособие для врачей //под редакцией А.А. </a:t>
            </a:r>
            <a:r>
              <a:rPr lang="ru-RU" sz="1400" dirty="0" err="1"/>
              <a:t>Рамшова</a:t>
            </a:r>
            <a:r>
              <a:rPr lang="ru-RU" sz="1400" dirty="0"/>
              <a:t>. – М.: Практическая медицина. – 2008. – 597с.: ил. 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endParaRPr lang="ru-RU" sz="23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0328" y="3830505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30328" y="1916832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23528" y="764704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52506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1"/>
          <p:cNvSpPr txBox="1">
            <a:spLocks noChangeArrowheads="1"/>
          </p:cNvSpPr>
          <p:nvPr/>
        </p:nvSpPr>
        <p:spPr bwMode="auto">
          <a:xfrm>
            <a:off x="0" y="214290"/>
            <a:ext cx="90376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2700" b="1" dirty="0">
                <a:solidFill>
                  <a:srgbClr val="810E05"/>
                </a:solidFill>
              </a:rPr>
              <a:t>Количество </a:t>
            </a:r>
            <a:r>
              <a:rPr lang="ru-RU" sz="2700" b="1" dirty="0" smtClean="0">
                <a:solidFill>
                  <a:srgbClr val="810E05"/>
                </a:solidFill>
              </a:rPr>
              <a:t>операций экстракорпоральной гемокоррекции, проведенных </a:t>
            </a:r>
            <a:r>
              <a:rPr lang="ru-RU" sz="2700" b="1" dirty="0">
                <a:solidFill>
                  <a:srgbClr val="810E05"/>
                </a:solidFill>
              </a:rPr>
              <a:t>в </a:t>
            </a:r>
            <a:r>
              <a:rPr lang="ru-RU" sz="2700" b="1" dirty="0" smtClean="0">
                <a:solidFill>
                  <a:srgbClr val="810E05"/>
                </a:solidFill>
              </a:rPr>
              <a:t>ОРИТ №4 </a:t>
            </a:r>
            <a:r>
              <a:rPr lang="ru-RU" sz="2700" b="1" dirty="0">
                <a:solidFill>
                  <a:srgbClr val="810E05"/>
                </a:solidFill>
              </a:rPr>
              <a:t>за 2013 г. 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51520" y="1443037"/>
          <a:ext cx="8496944" cy="5082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868346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000" b="1" dirty="0" smtClean="0">
                <a:solidFill>
                  <a:srgbClr val="810E05"/>
                </a:solidFill>
                <a:latin typeface="Arial" charset="0"/>
                <a:ea typeface="+mj-ea"/>
                <a:cs typeface="+mj-cs"/>
              </a:rPr>
              <a:t>Цель исследования:</a:t>
            </a:r>
            <a:endParaRPr lang="ru-RU" sz="4000" dirty="0">
              <a:solidFill>
                <a:srgbClr val="810E0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844824"/>
            <a:ext cx="7776864" cy="4625989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  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Повысить качество и безопасность проведения   инфузионной   терапии 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  за счет снижения количества повторных венепункций у пациентов при проведении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процедуры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rPr>
              <a:t> дискретного плазмафереза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467544" y="4869160"/>
            <a:ext cx="8205787" cy="1800200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78" name="Прямоугольник 8"/>
          <p:cNvSpPr>
            <a:spLocks noChangeArrowheads="1"/>
          </p:cNvSpPr>
          <p:nvPr/>
        </p:nvSpPr>
        <p:spPr bwMode="auto">
          <a:xfrm>
            <a:off x="467544" y="4869160"/>
            <a:ext cx="8281987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выявление и анализ влияния конструктивных особенностей расходного материала (иглы, периферического венозного катетера) на уровень психологической нагрузки у пациентов при проведении процедуры дискретного плазмафереза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95536" y="3212976"/>
            <a:ext cx="8204200" cy="1365302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снижение потенциальной опасности для пациентов, связанной с высоким риском развития осложнений, за счёт уменьшения числа травмирующих манипуляций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11200"/>
          </a:xfrm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Задачи исследования: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929058" y="785794"/>
            <a:ext cx="648072" cy="432048"/>
          </a:xfrm>
          <a:prstGeom prst="down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00034" y="1214422"/>
            <a:ext cx="8205787" cy="1428760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79" name="Прямоугольник 3"/>
          <p:cNvSpPr>
            <a:spLocks noChangeArrowheads="1"/>
          </p:cNvSpPr>
          <p:nvPr/>
        </p:nvSpPr>
        <p:spPr bwMode="auto">
          <a:xfrm>
            <a:off x="428596" y="1142984"/>
            <a:ext cx="8280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проведение сравнительного анализа количества выполняемых венепункций классическим игольным методом и с помощью периферического венозного катетера 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3929058" y="2643182"/>
            <a:ext cx="648072" cy="432048"/>
          </a:xfrm>
          <a:prstGeom prst="down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3923928" y="4437112"/>
            <a:ext cx="648072" cy="432048"/>
          </a:xfrm>
          <a:prstGeom prst="down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-1" y="142852"/>
            <a:ext cx="9144001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3800" b="1" dirty="0" smtClean="0">
                <a:solidFill>
                  <a:srgbClr val="810E05"/>
                </a:solidFill>
              </a:rPr>
              <a:t>Новизна исследования:</a:t>
            </a:r>
            <a:endParaRPr lang="ru-RU" sz="3800" b="1" dirty="0">
              <a:solidFill>
                <a:srgbClr val="810E05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836713"/>
            <a:ext cx="8377237" cy="7138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  <a:defRPr/>
            </a:pPr>
            <a:r>
              <a:rPr lang="ru-RU" sz="2200" b="1" dirty="0" smtClean="0"/>
              <a:t>в результате сравнительного анализа осложнений различных видов венозного доступа установлено снижение риска развития осложнений при использовании периферического венозного катетера за счет снижения числа травмирующих манипуляций </a:t>
            </a:r>
          </a:p>
          <a:p>
            <a:pPr algn="just">
              <a:spcAft>
                <a:spcPts val="1000"/>
              </a:spcAft>
              <a:defRPr/>
            </a:pPr>
            <a:r>
              <a:rPr lang="ru-RU" sz="2200" b="1" dirty="0" smtClean="0"/>
              <a:t>улучшилось качество жизни пациентов за счет снижения психологической нагрузки во время операции дискретного плазмафереза при проведении инфузионной терапии с использованием периферического венозного катетера</a:t>
            </a:r>
          </a:p>
          <a:p>
            <a:pPr algn="just">
              <a:spcAft>
                <a:spcPts val="1000"/>
              </a:spcAft>
              <a:defRPr/>
            </a:pPr>
            <a:r>
              <a:rPr lang="ru-RU" sz="2200" b="1" dirty="0" smtClean="0"/>
              <a:t>разработаны рекомендации по подготовке и проведению безопасной инфузионной терапии при проведении процедуры дискретного плазмафереза</a:t>
            </a:r>
          </a:p>
          <a:p>
            <a:pPr algn="just">
              <a:spcAft>
                <a:spcPts val="1000"/>
              </a:spcAft>
              <a:defRPr/>
            </a:pPr>
            <a:r>
              <a:rPr lang="ru-RU" sz="2200" b="1" dirty="0" smtClean="0"/>
              <a:t>разработаны рекомендации по снижению уровня психологической нагрузки у пациентов, которым назначен курс лечения методом дискретного плазмафереза</a:t>
            </a:r>
          </a:p>
          <a:p>
            <a:pPr algn="just">
              <a:spcAft>
                <a:spcPts val="1300"/>
              </a:spcAft>
              <a:defRPr/>
            </a:pPr>
            <a:endParaRPr lang="ru-RU" sz="2400" b="1" dirty="0" smtClean="0"/>
          </a:p>
          <a:p>
            <a:pPr algn="just">
              <a:spcAft>
                <a:spcPts val="1300"/>
              </a:spcAft>
              <a:defRPr/>
            </a:pPr>
            <a:endParaRPr lang="ru-RU" sz="2300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51520" y="980728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51520" y="2780928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51520" y="4581128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51520" y="5661248"/>
            <a:ext cx="288032" cy="288032"/>
          </a:xfrm>
          <a:prstGeom prst="ellipse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179512" y="980728"/>
            <a:ext cx="8676456" cy="115212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4572000" y="3284984"/>
            <a:ext cx="4354298" cy="257176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788024" y="2492896"/>
            <a:ext cx="3730625" cy="481012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467544" y="2492896"/>
            <a:ext cx="3729037" cy="481013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23528" y="3284984"/>
            <a:ext cx="4104456" cy="258772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Заголовок 2"/>
          <p:cNvSpPr txBox="1">
            <a:spLocks/>
          </p:cNvSpPr>
          <p:nvPr/>
        </p:nvSpPr>
        <p:spPr>
          <a:xfrm>
            <a:off x="500034" y="0"/>
            <a:ext cx="8229600" cy="709613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300" b="1" dirty="0" smtClean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Дизайн исследования</a:t>
            </a:r>
            <a:endParaRPr lang="ru-RU" sz="4300" b="1" dirty="0">
              <a:solidFill>
                <a:srgbClr val="810E05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48" name="Заголовок 2"/>
          <p:cNvSpPr txBox="1">
            <a:spLocks/>
          </p:cNvSpPr>
          <p:nvPr/>
        </p:nvSpPr>
        <p:spPr bwMode="auto">
          <a:xfrm>
            <a:off x="4357686" y="785794"/>
            <a:ext cx="4545012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600" b="1" dirty="0">
              <a:solidFill>
                <a:schemeClr val="accent6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0249" name="Прямоугольник 4"/>
          <p:cNvSpPr>
            <a:spLocks noChangeArrowheads="1"/>
          </p:cNvSpPr>
          <p:nvPr/>
        </p:nvSpPr>
        <p:spPr bwMode="auto">
          <a:xfrm>
            <a:off x="611560" y="2492896"/>
            <a:ext cx="35283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400" b="1" dirty="0">
                <a:solidFill>
                  <a:srgbClr val="810E05"/>
                </a:solidFill>
              </a:rPr>
              <a:t>Критерии включения</a:t>
            </a:r>
          </a:p>
        </p:txBody>
      </p:sp>
      <p:sp>
        <p:nvSpPr>
          <p:cNvPr id="10250" name="Прямоугольник 5"/>
          <p:cNvSpPr>
            <a:spLocks noChangeArrowheads="1"/>
          </p:cNvSpPr>
          <p:nvPr/>
        </p:nvSpPr>
        <p:spPr bwMode="auto">
          <a:xfrm>
            <a:off x="4860032" y="2492896"/>
            <a:ext cx="3602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solidFill>
                  <a:srgbClr val="810E05"/>
                </a:solidFill>
              </a:rPr>
              <a:t>Критерии исключения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356992"/>
            <a:ext cx="4248472" cy="244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Пациенты в возрасте 25–50 лет, вне зависимости от пола и социального положения, поступившие на лечение в </a:t>
            </a:r>
          </a:p>
          <a:p>
            <a:pPr algn="ctr">
              <a:defRPr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ОРИТ №4, которым проводилось лечение методом  дискретного плазмафереза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123728" y="3068960"/>
            <a:ext cx="324036" cy="216024"/>
          </a:xfrm>
          <a:prstGeom prst="down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6516216" y="3068960"/>
            <a:ext cx="324036" cy="216024"/>
          </a:xfrm>
          <a:prstGeom prst="down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499992" y="3115707"/>
            <a:ext cx="4464496" cy="306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Пациенты в возрасте до 25 лет и старше 50 лет, пациенты с тяжелой сопутствующей патологией (сахарный диабет, цирроз печени, тяжелый алкоголизм), отказ от участия в исследовании, участие в другом исследовании.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7A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0" y="980728"/>
            <a:ext cx="9144000" cy="122413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200" b="1" u="sng" dirty="0" smtClean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Количество пациентов-участников:</a:t>
            </a:r>
          </a:p>
          <a:p>
            <a:pPr>
              <a:defRPr/>
            </a:pPr>
            <a:r>
              <a:rPr lang="ru-RU" sz="2200" b="1" dirty="0" smtClean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 30 человек (23% от общего числа пациентов, которым проводилось лечение методом дискретного плазмафереза) </a:t>
            </a:r>
            <a:endParaRPr lang="ru-RU" sz="2200" b="1" dirty="0">
              <a:solidFill>
                <a:srgbClr val="810E05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1500166" y="214290"/>
            <a:ext cx="5817506" cy="1214748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4643438" y="3571877"/>
            <a:ext cx="4181475" cy="221457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76213" y="3571877"/>
            <a:ext cx="4179887" cy="2214577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4929190" y="2500306"/>
            <a:ext cx="3643338" cy="930089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611560" y="2492896"/>
            <a:ext cx="3524074" cy="930089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3071802" y="1500174"/>
            <a:ext cx="709256" cy="1065826"/>
          </a:xfrm>
          <a:prstGeom prst="curvedLeft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1428728" y="214290"/>
            <a:ext cx="6254750" cy="7112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600" b="1" dirty="0" smtClean="0">
                <a:solidFill>
                  <a:srgbClr val="810E05"/>
                </a:solidFill>
                <a:latin typeface="Arial" charset="0"/>
                <a:ea typeface="+mn-ea"/>
                <a:cs typeface="+mn-cs"/>
              </a:rPr>
              <a:t>Пациенты-участники исследования (30 чел.)</a:t>
            </a:r>
            <a:endParaRPr lang="ru-RU" sz="3600" b="1" dirty="0">
              <a:solidFill>
                <a:srgbClr val="810E05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flipH="1">
            <a:off x="4929190" y="1500174"/>
            <a:ext cx="709256" cy="1065826"/>
          </a:xfrm>
          <a:prstGeom prst="curvedLeftArrow">
            <a:avLst/>
          </a:prstGeom>
          <a:solidFill>
            <a:srgbClr val="810E05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85720" y="2428868"/>
            <a:ext cx="4033838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основная группа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15 </a:t>
            </a: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чел.)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714876" y="2428868"/>
            <a:ext cx="403225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группа сравнения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15 </a:t>
            </a: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чел.)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3571877"/>
            <a:ext cx="4176588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группа пациентов, у которых при проведении курса дискретного плазмафереза для обеспечения венозного доступа использовали периферические венозные катетеры   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84713" y="3571876"/>
            <a:ext cx="413575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группа пациентов, у которых при проведении курса дискретного плазмафереза для обеспечения венозного доступа использовали классический игольный метод 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241" name="Picture 25" descr="D:\Рисунки\человечки\5624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4282" y="1643050"/>
            <a:ext cx="1000132" cy="864096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25" descr="D:\Рисунки\человечки\5624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786710" y="1643050"/>
            <a:ext cx="1019598" cy="864096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E65C01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1430</TotalTime>
  <Words>731</Words>
  <Application>Microsoft Office PowerPoint</Application>
  <PresentationFormat>Экран (4:3)</PresentationFormat>
  <Paragraphs>101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«Снижение количества венепункций у пациентов при проведении процедуры дискретного плазмафереза»</vt:lpstr>
      <vt:lpstr>Презентация PowerPoint</vt:lpstr>
      <vt:lpstr>Актуальность темы</vt:lpstr>
      <vt:lpstr>Презентация PowerPoint</vt:lpstr>
      <vt:lpstr>Цель исследования:</vt:lpstr>
      <vt:lpstr>Задачи исследования: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Сравнительная оценка качества жизни  пациентов по опроснику SF-36 </vt:lpstr>
      <vt:lpstr>Презентация PowerPoint</vt:lpstr>
      <vt:lpstr>Благодарю  за внимание!</vt:lpstr>
    </vt:vector>
  </TitlesOfParts>
  <Company>Twoja nazwa firmy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ppsworld.ru</dc:creator>
  <cp:lastModifiedBy>pol-104-gls</cp:lastModifiedBy>
  <cp:revision>93</cp:revision>
  <dcterms:created xsi:type="dcterms:W3CDTF">2012-12-02T11:28:01Z</dcterms:created>
  <dcterms:modified xsi:type="dcterms:W3CDTF">2014-03-12T08:34:25Z</dcterms:modified>
</cp:coreProperties>
</file>