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sldIdLst>
    <p:sldId id="285" r:id="rId2"/>
    <p:sldId id="287" r:id="rId3"/>
    <p:sldId id="271" r:id="rId4"/>
    <p:sldId id="259" r:id="rId5"/>
    <p:sldId id="268" r:id="rId6"/>
    <p:sldId id="260" r:id="rId7"/>
    <p:sldId id="261" r:id="rId8"/>
    <p:sldId id="262" r:id="rId9"/>
    <p:sldId id="273" r:id="rId10"/>
    <p:sldId id="274" r:id="rId11"/>
    <p:sldId id="275" r:id="rId12"/>
    <p:sldId id="277" r:id="rId13"/>
    <p:sldId id="272" r:id="rId14"/>
    <p:sldId id="284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6600"/>
    <a:srgbClr val="825504"/>
    <a:srgbClr val="2F990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2" autoAdjust="0"/>
    <p:restoredTop sz="88807" autoAdjust="0"/>
  </p:normalViewPr>
  <p:slideViewPr>
    <p:cSldViewPr>
      <p:cViewPr>
        <p:scale>
          <a:sx n="100" d="100"/>
          <a:sy n="100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02F1C-155F-4C7D-A112-784DBDD9034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A43D6B-9EF7-4D0B-8A2C-1D8271DA5281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Прекращение </a:t>
          </a:r>
          <a:r>
            <a:rPr lang="ru-RU" sz="24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бактериовыделения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EBBB2E-9A28-43FF-9E16-D06BFC3928C6}" type="parTrans" cxnId="{4EF91E81-239D-47F2-927B-9A8E85F7C3F3}">
      <dgm:prSet/>
      <dgm:spPr/>
      <dgm:t>
        <a:bodyPr/>
        <a:lstStyle/>
        <a:p>
          <a:endParaRPr lang="ru-RU"/>
        </a:p>
      </dgm:t>
    </dgm:pt>
    <dgm:pt modelId="{27EF8ABF-F20A-43F2-9AA3-318BBB66CB68}" type="sibTrans" cxnId="{4EF91E81-239D-47F2-927B-9A8E85F7C3F3}">
      <dgm:prSet/>
      <dgm:spPr/>
      <dgm:t>
        <a:bodyPr/>
        <a:lstStyle/>
        <a:p>
          <a:endParaRPr lang="ru-RU"/>
        </a:p>
      </dgm:t>
    </dgm:pt>
    <dgm:pt modelId="{958D610F-D574-4742-AD16-43FD584F9205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dirty="0" smtClean="0"/>
            <a:t>69%</a:t>
          </a:r>
          <a:endParaRPr lang="ru-RU" sz="2800" dirty="0"/>
        </a:p>
      </dgm:t>
    </dgm:pt>
    <dgm:pt modelId="{376F42AF-BCE6-48C6-A3B4-4E5171228EE7}" type="parTrans" cxnId="{7C3D659D-606D-41AB-B473-1865EA0652E8}">
      <dgm:prSet/>
      <dgm:spPr/>
      <dgm:t>
        <a:bodyPr/>
        <a:lstStyle/>
        <a:p>
          <a:endParaRPr lang="ru-RU"/>
        </a:p>
      </dgm:t>
    </dgm:pt>
    <dgm:pt modelId="{40D7C7B5-33E6-447D-89A7-6906D765DB5F}" type="sibTrans" cxnId="{7C3D659D-606D-41AB-B473-1865EA0652E8}">
      <dgm:prSet/>
      <dgm:spPr/>
      <dgm:t>
        <a:bodyPr/>
        <a:lstStyle/>
        <a:p>
          <a:endParaRPr lang="ru-RU"/>
        </a:p>
      </dgm:t>
    </dgm:pt>
    <dgm:pt modelId="{17EC705B-F429-4408-A0B6-CC94782A954E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Закрытие полостей распада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F29927-C200-4605-A018-35ADBAE2A977}" type="parTrans" cxnId="{66FD2705-8EF2-4893-B26D-0EB24F91B0C9}">
      <dgm:prSet/>
      <dgm:spPr/>
      <dgm:t>
        <a:bodyPr/>
        <a:lstStyle/>
        <a:p>
          <a:endParaRPr lang="ru-RU"/>
        </a:p>
      </dgm:t>
    </dgm:pt>
    <dgm:pt modelId="{2452237E-2871-47A7-AAF5-AD68970B3333}" type="sibTrans" cxnId="{66FD2705-8EF2-4893-B26D-0EB24F91B0C9}">
      <dgm:prSet/>
      <dgm:spPr/>
      <dgm:t>
        <a:bodyPr/>
        <a:lstStyle/>
        <a:p>
          <a:endParaRPr lang="ru-RU"/>
        </a:p>
      </dgm:t>
    </dgm:pt>
    <dgm:pt modelId="{5A865AD0-0E1A-448B-A01E-508CBC782680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smtClean="0"/>
            <a:t>52</a:t>
          </a:r>
          <a:r>
            <a:rPr lang="ru-RU" sz="2800" dirty="0" smtClean="0"/>
            <a:t>%</a:t>
          </a:r>
          <a:endParaRPr lang="ru-RU" sz="2800" dirty="0"/>
        </a:p>
      </dgm:t>
    </dgm:pt>
    <dgm:pt modelId="{4571AF4D-2983-4906-9E58-6AA752C6B69E}" type="parTrans" cxnId="{94364231-76FD-4A76-B15E-E2D10465A927}">
      <dgm:prSet/>
      <dgm:spPr/>
      <dgm:t>
        <a:bodyPr/>
        <a:lstStyle/>
        <a:p>
          <a:endParaRPr lang="ru-RU"/>
        </a:p>
      </dgm:t>
    </dgm:pt>
    <dgm:pt modelId="{4E631D41-5CD3-46B6-8BE9-4A6B0888527A}" type="sibTrans" cxnId="{94364231-76FD-4A76-B15E-E2D10465A927}">
      <dgm:prSet/>
      <dgm:spPr/>
      <dgm:t>
        <a:bodyPr/>
        <a:lstStyle/>
        <a:p>
          <a:endParaRPr lang="ru-RU"/>
        </a:p>
      </dgm:t>
    </dgm:pt>
    <dgm:pt modelId="{7079CDB6-E3D2-44FF-ADAB-5ADC4C343332}" type="pres">
      <dgm:prSet presAssocID="{48D02F1C-155F-4C7D-A112-784DBDD9034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92052A-B17A-4720-BC61-9D58AC4C9307}" type="pres">
      <dgm:prSet presAssocID="{F6A43D6B-9EF7-4D0B-8A2C-1D8271DA5281}" presName="linNode" presStyleCnt="0"/>
      <dgm:spPr/>
    </dgm:pt>
    <dgm:pt modelId="{D230ECCA-1F75-4870-A7CC-B4CD7C6A2F95}" type="pres">
      <dgm:prSet presAssocID="{F6A43D6B-9EF7-4D0B-8A2C-1D8271DA5281}" presName="parentShp" presStyleLbl="node1" presStyleIdx="0" presStyleCnt="2" custScaleX="110976" custScaleY="99721" custLinFactNeighborX="-1529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335B5-1A3B-451C-828A-BF9CCC6F01D9}" type="pres">
      <dgm:prSet presAssocID="{F6A43D6B-9EF7-4D0B-8A2C-1D8271DA5281}" presName="childShp" presStyleLbl="bgAccFollowNode1" presStyleIdx="0" presStyleCnt="2" custScaleX="113019" custLinFactNeighborX="464" custLinFactNeighborY="3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4A3D8-81BD-4D89-80A4-B856C7000558}" type="pres">
      <dgm:prSet presAssocID="{27EF8ABF-F20A-43F2-9AA3-318BBB66CB68}" presName="spacing" presStyleCnt="0"/>
      <dgm:spPr/>
    </dgm:pt>
    <dgm:pt modelId="{C47C8076-EDBF-4E96-AC6C-28C121C7E276}" type="pres">
      <dgm:prSet presAssocID="{17EC705B-F429-4408-A0B6-CC94782A954E}" presName="linNode" presStyleCnt="0"/>
      <dgm:spPr/>
    </dgm:pt>
    <dgm:pt modelId="{E1FFBAE4-247C-4B6C-A0DC-0C61F66C35C3}" type="pres">
      <dgm:prSet presAssocID="{17EC705B-F429-4408-A0B6-CC94782A954E}" presName="parentShp" presStyleLbl="node1" presStyleIdx="1" presStyleCnt="2" custScaleX="96522" custLinFactNeighborX="-1508" custLinFactNeighborY="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B161E-3CB8-48D8-B3A7-6ED7BACD744A}" type="pres">
      <dgm:prSet presAssocID="{17EC705B-F429-4408-A0B6-CC94782A954E}" presName="childShp" presStyleLbl="bgAccFollowNode1" presStyleIdx="1" presStyleCnt="2" custScaleX="104981" custLinFactNeighborX="-776" custLinFactNeighborY="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3D659D-606D-41AB-B473-1865EA0652E8}" srcId="{F6A43D6B-9EF7-4D0B-8A2C-1D8271DA5281}" destId="{958D610F-D574-4742-AD16-43FD584F9205}" srcOrd="0" destOrd="0" parTransId="{376F42AF-BCE6-48C6-A3B4-4E5171228EE7}" sibTransId="{40D7C7B5-33E6-447D-89A7-6906D765DB5F}"/>
    <dgm:cxn modelId="{EE60AADA-CFF4-4E4D-A0DE-B1C72AFAA9FC}" type="presOf" srcId="{5A865AD0-0E1A-448B-A01E-508CBC782680}" destId="{431B161E-3CB8-48D8-B3A7-6ED7BACD744A}" srcOrd="0" destOrd="0" presId="urn:microsoft.com/office/officeart/2005/8/layout/vList6"/>
    <dgm:cxn modelId="{917EB459-300D-4B33-A5A4-E03AB69A7F3E}" type="presOf" srcId="{17EC705B-F429-4408-A0B6-CC94782A954E}" destId="{E1FFBAE4-247C-4B6C-A0DC-0C61F66C35C3}" srcOrd="0" destOrd="0" presId="urn:microsoft.com/office/officeart/2005/8/layout/vList6"/>
    <dgm:cxn modelId="{A000055C-7D99-4EBC-A085-D98671480D1D}" type="presOf" srcId="{F6A43D6B-9EF7-4D0B-8A2C-1D8271DA5281}" destId="{D230ECCA-1F75-4870-A7CC-B4CD7C6A2F95}" srcOrd="0" destOrd="0" presId="urn:microsoft.com/office/officeart/2005/8/layout/vList6"/>
    <dgm:cxn modelId="{6FBCF683-3515-4085-ABA1-5B14C82F7300}" type="presOf" srcId="{958D610F-D574-4742-AD16-43FD584F9205}" destId="{E43335B5-1A3B-451C-828A-BF9CCC6F01D9}" srcOrd="0" destOrd="0" presId="urn:microsoft.com/office/officeart/2005/8/layout/vList6"/>
    <dgm:cxn modelId="{4EF91E81-239D-47F2-927B-9A8E85F7C3F3}" srcId="{48D02F1C-155F-4C7D-A112-784DBDD9034E}" destId="{F6A43D6B-9EF7-4D0B-8A2C-1D8271DA5281}" srcOrd="0" destOrd="0" parTransId="{79EBBB2E-9A28-43FF-9E16-D06BFC3928C6}" sibTransId="{27EF8ABF-F20A-43F2-9AA3-318BBB66CB68}"/>
    <dgm:cxn modelId="{4B3C08A6-BC04-41C3-90BD-A226125D5B8E}" type="presOf" srcId="{48D02F1C-155F-4C7D-A112-784DBDD9034E}" destId="{7079CDB6-E3D2-44FF-ADAB-5ADC4C343332}" srcOrd="0" destOrd="0" presId="urn:microsoft.com/office/officeart/2005/8/layout/vList6"/>
    <dgm:cxn modelId="{66FD2705-8EF2-4893-B26D-0EB24F91B0C9}" srcId="{48D02F1C-155F-4C7D-A112-784DBDD9034E}" destId="{17EC705B-F429-4408-A0B6-CC94782A954E}" srcOrd="1" destOrd="0" parTransId="{DEF29927-C200-4605-A018-35ADBAE2A977}" sibTransId="{2452237E-2871-47A7-AAF5-AD68970B3333}"/>
    <dgm:cxn modelId="{94364231-76FD-4A76-B15E-E2D10465A927}" srcId="{17EC705B-F429-4408-A0B6-CC94782A954E}" destId="{5A865AD0-0E1A-448B-A01E-508CBC782680}" srcOrd="0" destOrd="0" parTransId="{4571AF4D-2983-4906-9E58-6AA752C6B69E}" sibTransId="{4E631D41-5CD3-46B6-8BE9-4A6B0888527A}"/>
    <dgm:cxn modelId="{072A60A3-23C0-4BFD-8A52-18B970B0BDC2}" type="presParOf" srcId="{7079CDB6-E3D2-44FF-ADAB-5ADC4C343332}" destId="{4A92052A-B17A-4720-BC61-9D58AC4C9307}" srcOrd="0" destOrd="0" presId="urn:microsoft.com/office/officeart/2005/8/layout/vList6"/>
    <dgm:cxn modelId="{3BA7B9DA-C1D9-4825-95D6-FE2BDB47ED97}" type="presParOf" srcId="{4A92052A-B17A-4720-BC61-9D58AC4C9307}" destId="{D230ECCA-1F75-4870-A7CC-B4CD7C6A2F95}" srcOrd="0" destOrd="0" presId="urn:microsoft.com/office/officeart/2005/8/layout/vList6"/>
    <dgm:cxn modelId="{57CD0A08-CF12-463D-BAEA-B8D6B1A68FB5}" type="presParOf" srcId="{4A92052A-B17A-4720-BC61-9D58AC4C9307}" destId="{E43335B5-1A3B-451C-828A-BF9CCC6F01D9}" srcOrd="1" destOrd="0" presId="urn:microsoft.com/office/officeart/2005/8/layout/vList6"/>
    <dgm:cxn modelId="{1CD09DC7-72A1-4E6F-B711-BE2ADF5C6B63}" type="presParOf" srcId="{7079CDB6-E3D2-44FF-ADAB-5ADC4C343332}" destId="{8844A3D8-81BD-4D89-80A4-B856C7000558}" srcOrd="1" destOrd="0" presId="urn:microsoft.com/office/officeart/2005/8/layout/vList6"/>
    <dgm:cxn modelId="{5AD6D226-8AF1-499C-8115-AA61ADAC0AC5}" type="presParOf" srcId="{7079CDB6-E3D2-44FF-ADAB-5ADC4C343332}" destId="{C47C8076-EDBF-4E96-AC6C-28C121C7E276}" srcOrd="2" destOrd="0" presId="urn:microsoft.com/office/officeart/2005/8/layout/vList6"/>
    <dgm:cxn modelId="{BDAD9A13-D85E-432A-895E-4B350BBD8A7C}" type="presParOf" srcId="{C47C8076-EDBF-4E96-AC6C-28C121C7E276}" destId="{E1FFBAE4-247C-4B6C-A0DC-0C61F66C35C3}" srcOrd="0" destOrd="0" presId="urn:microsoft.com/office/officeart/2005/8/layout/vList6"/>
    <dgm:cxn modelId="{1223FD09-5BEF-4224-B212-542AB3E83DC9}" type="presParOf" srcId="{C47C8076-EDBF-4E96-AC6C-28C121C7E276}" destId="{431B161E-3CB8-48D8-B3A7-6ED7BACD744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D02F1C-155F-4C7D-A112-784DBDD9034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A43D6B-9EF7-4D0B-8A2C-1D8271DA5281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Прекращение </a:t>
          </a:r>
          <a:r>
            <a:rPr lang="ru-RU" sz="2400" b="1" i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бактериовыделения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EBBB2E-9A28-43FF-9E16-D06BFC3928C6}" type="parTrans" cxnId="{4EF91E81-239D-47F2-927B-9A8E85F7C3F3}">
      <dgm:prSet/>
      <dgm:spPr/>
      <dgm:t>
        <a:bodyPr/>
        <a:lstStyle/>
        <a:p>
          <a:endParaRPr lang="ru-RU"/>
        </a:p>
      </dgm:t>
    </dgm:pt>
    <dgm:pt modelId="{27EF8ABF-F20A-43F2-9AA3-318BBB66CB68}" type="sibTrans" cxnId="{4EF91E81-239D-47F2-927B-9A8E85F7C3F3}">
      <dgm:prSet/>
      <dgm:spPr/>
      <dgm:t>
        <a:bodyPr/>
        <a:lstStyle/>
        <a:p>
          <a:endParaRPr lang="ru-RU"/>
        </a:p>
      </dgm:t>
    </dgm:pt>
    <dgm:pt modelId="{958D610F-D574-4742-AD16-43FD584F9205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dirty="0" smtClean="0"/>
            <a:t>Основная группа-84%</a:t>
          </a:r>
          <a:endParaRPr lang="ru-RU" sz="2800" dirty="0"/>
        </a:p>
      </dgm:t>
    </dgm:pt>
    <dgm:pt modelId="{376F42AF-BCE6-48C6-A3B4-4E5171228EE7}" type="parTrans" cxnId="{7C3D659D-606D-41AB-B473-1865EA0652E8}">
      <dgm:prSet/>
      <dgm:spPr/>
      <dgm:t>
        <a:bodyPr/>
        <a:lstStyle/>
        <a:p>
          <a:endParaRPr lang="ru-RU"/>
        </a:p>
      </dgm:t>
    </dgm:pt>
    <dgm:pt modelId="{40D7C7B5-33E6-447D-89A7-6906D765DB5F}" type="sibTrans" cxnId="{7C3D659D-606D-41AB-B473-1865EA0652E8}">
      <dgm:prSet/>
      <dgm:spPr/>
      <dgm:t>
        <a:bodyPr/>
        <a:lstStyle/>
        <a:p>
          <a:endParaRPr lang="ru-RU"/>
        </a:p>
      </dgm:t>
    </dgm:pt>
    <dgm:pt modelId="{646D08FA-2A31-46B0-BFB6-A29A8B923ECD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dirty="0" smtClean="0"/>
            <a:t>Сравнительная группа-69%</a:t>
          </a:r>
          <a:endParaRPr lang="ru-RU" sz="2800" dirty="0"/>
        </a:p>
      </dgm:t>
    </dgm:pt>
    <dgm:pt modelId="{623E9448-D6AC-4760-BE72-526A75C2B1B2}" type="parTrans" cxnId="{1CE07496-2C48-42EB-908A-A355BCA1DEEE}">
      <dgm:prSet/>
      <dgm:spPr/>
      <dgm:t>
        <a:bodyPr/>
        <a:lstStyle/>
        <a:p>
          <a:endParaRPr lang="ru-RU"/>
        </a:p>
      </dgm:t>
    </dgm:pt>
    <dgm:pt modelId="{321C92DF-E526-4D31-81B5-3AF17C72F0A8}" type="sibTrans" cxnId="{1CE07496-2C48-42EB-908A-A355BCA1DEEE}">
      <dgm:prSet/>
      <dgm:spPr/>
      <dgm:t>
        <a:bodyPr/>
        <a:lstStyle/>
        <a:p>
          <a:endParaRPr lang="ru-RU"/>
        </a:p>
      </dgm:t>
    </dgm:pt>
    <dgm:pt modelId="{17EC705B-F429-4408-A0B6-CC94782A954E}">
      <dgm:prSet phldrT="[Текст]" custT="1"/>
      <dgm:spPr/>
      <dgm:t>
        <a:bodyPr/>
        <a:lstStyle/>
        <a:p>
          <a:r>
            <a: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Закрытие полостей распада</a:t>
          </a:r>
          <a:endParaRPr lang="ru-RU" sz="24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EF29927-C200-4605-A018-35ADBAE2A977}" type="parTrans" cxnId="{66FD2705-8EF2-4893-B26D-0EB24F91B0C9}">
      <dgm:prSet/>
      <dgm:spPr/>
      <dgm:t>
        <a:bodyPr/>
        <a:lstStyle/>
        <a:p>
          <a:endParaRPr lang="ru-RU"/>
        </a:p>
      </dgm:t>
    </dgm:pt>
    <dgm:pt modelId="{2452237E-2871-47A7-AAF5-AD68970B3333}" type="sibTrans" cxnId="{66FD2705-8EF2-4893-B26D-0EB24F91B0C9}">
      <dgm:prSet/>
      <dgm:spPr/>
      <dgm:t>
        <a:bodyPr/>
        <a:lstStyle/>
        <a:p>
          <a:endParaRPr lang="ru-RU"/>
        </a:p>
      </dgm:t>
    </dgm:pt>
    <dgm:pt modelId="{5A865AD0-0E1A-448B-A01E-508CBC782680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dirty="0" smtClean="0"/>
            <a:t>Основная группа-67%</a:t>
          </a:r>
          <a:endParaRPr lang="ru-RU" sz="2800" dirty="0"/>
        </a:p>
      </dgm:t>
    </dgm:pt>
    <dgm:pt modelId="{4571AF4D-2983-4906-9E58-6AA752C6B69E}" type="parTrans" cxnId="{94364231-76FD-4A76-B15E-E2D10465A927}">
      <dgm:prSet/>
      <dgm:spPr/>
      <dgm:t>
        <a:bodyPr/>
        <a:lstStyle/>
        <a:p>
          <a:endParaRPr lang="ru-RU"/>
        </a:p>
      </dgm:t>
    </dgm:pt>
    <dgm:pt modelId="{4E631D41-5CD3-46B6-8BE9-4A6B0888527A}" type="sibTrans" cxnId="{94364231-76FD-4A76-B15E-E2D10465A927}">
      <dgm:prSet/>
      <dgm:spPr/>
      <dgm:t>
        <a:bodyPr/>
        <a:lstStyle/>
        <a:p>
          <a:endParaRPr lang="ru-RU"/>
        </a:p>
      </dgm:t>
    </dgm:pt>
    <dgm:pt modelId="{59AA7181-0BD2-463E-92BC-E34ABE5E1553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ru-RU" sz="2800" dirty="0" smtClean="0"/>
            <a:t>Сравнительная группа-51%</a:t>
          </a:r>
          <a:endParaRPr lang="ru-RU" sz="2800" dirty="0"/>
        </a:p>
      </dgm:t>
    </dgm:pt>
    <dgm:pt modelId="{390DEA35-027D-4E14-AA16-910B83A510FC}" type="parTrans" cxnId="{BBF4787D-7013-45E6-9B66-C43E7801FE63}">
      <dgm:prSet/>
      <dgm:spPr/>
      <dgm:t>
        <a:bodyPr/>
        <a:lstStyle/>
        <a:p>
          <a:endParaRPr lang="ru-RU"/>
        </a:p>
      </dgm:t>
    </dgm:pt>
    <dgm:pt modelId="{F1D4A5CD-A358-4C14-AC7F-CAD66CB60EB7}" type="sibTrans" cxnId="{BBF4787D-7013-45E6-9B66-C43E7801FE63}">
      <dgm:prSet/>
      <dgm:spPr/>
      <dgm:t>
        <a:bodyPr/>
        <a:lstStyle/>
        <a:p>
          <a:endParaRPr lang="ru-RU"/>
        </a:p>
      </dgm:t>
    </dgm:pt>
    <dgm:pt modelId="{7079CDB6-E3D2-44FF-ADAB-5ADC4C343332}" type="pres">
      <dgm:prSet presAssocID="{48D02F1C-155F-4C7D-A112-784DBDD9034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92052A-B17A-4720-BC61-9D58AC4C9307}" type="pres">
      <dgm:prSet presAssocID="{F6A43D6B-9EF7-4D0B-8A2C-1D8271DA5281}" presName="linNode" presStyleCnt="0"/>
      <dgm:spPr/>
    </dgm:pt>
    <dgm:pt modelId="{D230ECCA-1F75-4870-A7CC-B4CD7C6A2F95}" type="pres">
      <dgm:prSet presAssocID="{F6A43D6B-9EF7-4D0B-8A2C-1D8271DA5281}" presName="parentShp" presStyleLbl="node1" presStyleIdx="0" presStyleCnt="2" custScaleX="110976" custScaleY="99721" custLinFactNeighborX="-1529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335B5-1A3B-451C-828A-BF9CCC6F01D9}" type="pres">
      <dgm:prSet presAssocID="{F6A43D6B-9EF7-4D0B-8A2C-1D8271DA5281}" presName="childShp" presStyleLbl="bgAccFollowNode1" presStyleIdx="0" presStyleCnt="2" custScaleX="113019" custLinFactNeighborX="4064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4A3D8-81BD-4D89-80A4-B856C7000558}" type="pres">
      <dgm:prSet presAssocID="{27EF8ABF-F20A-43F2-9AA3-318BBB66CB68}" presName="spacing" presStyleCnt="0"/>
      <dgm:spPr/>
    </dgm:pt>
    <dgm:pt modelId="{C47C8076-EDBF-4E96-AC6C-28C121C7E276}" type="pres">
      <dgm:prSet presAssocID="{17EC705B-F429-4408-A0B6-CC94782A954E}" presName="linNode" presStyleCnt="0"/>
      <dgm:spPr/>
    </dgm:pt>
    <dgm:pt modelId="{E1FFBAE4-247C-4B6C-A0DC-0C61F66C35C3}" type="pres">
      <dgm:prSet presAssocID="{17EC705B-F429-4408-A0B6-CC94782A954E}" presName="parentShp" presStyleLbl="node1" presStyleIdx="1" presStyleCnt="2" custScaleX="96522" custLinFactNeighborX="-1508" custLinFactNeighborY="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B161E-3CB8-48D8-B3A7-6ED7BACD744A}" type="pres">
      <dgm:prSet presAssocID="{17EC705B-F429-4408-A0B6-CC94782A954E}" presName="childShp" presStyleLbl="bgAccFollowNode1" presStyleIdx="1" presStyleCnt="2" custScaleX="104981" custLinFactNeighborX="-776" custLinFactNeighborY="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103EAA-E16A-41FD-B97C-4217D5F106C8}" type="presOf" srcId="{59AA7181-0BD2-463E-92BC-E34ABE5E1553}" destId="{431B161E-3CB8-48D8-B3A7-6ED7BACD744A}" srcOrd="0" destOrd="1" presId="urn:microsoft.com/office/officeart/2005/8/layout/vList6"/>
    <dgm:cxn modelId="{A3990799-4129-4341-A484-2DD444F9B842}" type="presOf" srcId="{958D610F-D574-4742-AD16-43FD584F9205}" destId="{E43335B5-1A3B-451C-828A-BF9CCC6F01D9}" srcOrd="0" destOrd="0" presId="urn:microsoft.com/office/officeart/2005/8/layout/vList6"/>
    <dgm:cxn modelId="{BBF4787D-7013-45E6-9B66-C43E7801FE63}" srcId="{17EC705B-F429-4408-A0B6-CC94782A954E}" destId="{59AA7181-0BD2-463E-92BC-E34ABE5E1553}" srcOrd="1" destOrd="0" parTransId="{390DEA35-027D-4E14-AA16-910B83A510FC}" sibTransId="{F1D4A5CD-A358-4C14-AC7F-CAD66CB60EB7}"/>
    <dgm:cxn modelId="{4EF91E81-239D-47F2-927B-9A8E85F7C3F3}" srcId="{48D02F1C-155F-4C7D-A112-784DBDD9034E}" destId="{F6A43D6B-9EF7-4D0B-8A2C-1D8271DA5281}" srcOrd="0" destOrd="0" parTransId="{79EBBB2E-9A28-43FF-9E16-D06BFC3928C6}" sibTransId="{27EF8ABF-F20A-43F2-9AA3-318BBB66CB68}"/>
    <dgm:cxn modelId="{11059027-F29F-4AAA-9860-850E94D3C5E6}" type="presOf" srcId="{48D02F1C-155F-4C7D-A112-784DBDD9034E}" destId="{7079CDB6-E3D2-44FF-ADAB-5ADC4C343332}" srcOrd="0" destOrd="0" presId="urn:microsoft.com/office/officeart/2005/8/layout/vList6"/>
    <dgm:cxn modelId="{CD6C034C-15A8-4C00-9AAF-51F16D81BE4D}" type="presOf" srcId="{646D08FA-2A31-46B0-BFB6-A29A8B923ECD}" destId="{E43335B5-1A3B-451C-828A-BF9CCC6F01D9}" srcOrd="0" destOrd="1" presId="urn:microsoft.com/office/officeart/2005/8/layout/vList6"/>
    <dgm:cxn modelId="{7C3D659D-606D-41AB-B473-1865EA0652E8}" srcId="{F6A43D6B-9EF7-4D0B-8A2C-1D8271DA5281}" destId="{958D610F-D574-4742-AD16-43FD584F9205}" srcOrd="0" destOrd="0" parTransId="{376F42AF-BCE6-48C6-A3B4-4E5171228EE7}" sibTransId="{40D7C7B5-33E6-447D-89A7-6906D765DB5F}"/>
    <dgm:cxn modelId="{94364231-76FD-4A76-B15E-E2D10465A927}" srcId="{17EC705B-F429-4408-A0B6-CC94782A954E}" destId="{5A865AD0-0E1A-448B-A01E-508CBC782680}" srcOrd="0" destOrd="0" parTransId="{4571AF4D-2983-4906-9E58-6AA752C6B69E}" sibTransId="{4E631D41-5CD3-46B6-8BE9-4A6B0888527A}"/>
    <dgm:cxn modelId="{90C5F7C7-522D-42F3-B678-0E360529ADEA}" type="presOf" srcId="{5A865AD0-0E1A-448B-A01E-508CBC782680}" destId="{431B161E-3CB8-48D8-B3A7-6ED7BACD744A}" srcOrd="0" destOrd="0" presId="urn:microsoft.com/office/officeart/2005/8/layout/vList6"/>
    <dgm:cxn modelId="{1CE07496-2C48-42EB-908A-A355BCA1DEEE}" srcId="{F6A43D6B-9EF7-4D0B-8A2C-1D8271DA5281}" destId="{646D08FA-2A31-46B0-BFB6-A29A8B923ECD}" srcOrd="1" destOrd="0" parTransId="{623E9448-D6AC-4760-BE72-526A75C2B1B2}" sibTransId="{321C92DF-E526-4D31-81B5-3AF17C72F0A8}"/>
    <dgm:cxn modelId="{727886B0-166C-47AC-9755-24EECBE8BEB7}" type="presOf" srcId="{F6A43D6B-9EF7-4D0B-8A2C-1D8271DA5281}" destId="{D230ECCA-1F75-4870-A7CC-B4CD7C6A2F95}" srcOrd="0" destOrd="0" presId="urn:microsoft.com/office/officeart/2005/8/layout/vList6"/>
    <dgm:cxn modelId="{66FD2705-8EF2-4893-B26D-0EB24F91B0C9}" srcId="{48D02F1C-155F-4C7D-A112-784DBDD9034E}" destId="{17EC705B-F429-4408-A0B6-CC94782A954E}" srcOrd="1" destOrd="0" parTransId="{DEF29927-C200-4605-A018-35ADBAE2A977}" sibTransId="{2452237E-2871-47A7-AAF5-AD68970B3333}"/>
    <dgm:cxn modelId="{5B2197D0-A76F-4B9C-8972-B7A3FD606837}" type="presOf" srcId="{17EC705B-F429-4408-A0B6-CC94782A954E}" destId="{E1FFBAE4-247C-4B6C-A0DC-0C61F66C35C3}" srcOrd="0" destOrd="0" presId="urn:microsoft.com/office/officeart/2005/8/layout/vList6"/>
    <dgm:cxn modelId="{4C4B6E6C-6126-4EB7-BA53-8379DC722291}" type="presParOf" srcId="{7079CDB6-E3D2-44FF-ADAB-5ADC4C343332}" destId="{4A92052A-B17A-4720-BC61-9D58AC4C9307}" srcOrd="0" destOrd="0" presId="urn:microsoft.com/office/officeart/2005/8/layout/vList6"/>
    <dgm:cxn modelId="{5598D940-FAF9-4AFA-8F33-D83136FD6553}" type="presParOf" srcId="{4A92052A-B17A-4720-BC61-9D58AC4C9307}" destId="{D230ECCA-1F75-4870-A7CC-B4CD7C6A2F95}" srcOrd="0" destOrd="0" presId="urn:microsoft.com/office/officeart/2005/8/layout/vList6"/>
    <dgm:cxn modelId="{25CE08D9-0E51-4001-A1C1-7EDE36C9B442}" type="presParOf" srcId="{4A92052A-B17A-4720-BC61-9D58AC4C9307}" destId="{E43335B5-1A3B-451C-828A-BF9CCC6F01D9}" srcOrd="1" destOrd="0" presId="urn:microsoft.com/office/officeart/2005/8/layout/vList6"/>
    <dgm:cxn modelId="{F483AD23-8492-42BC-B1E4-C0E32E2E795C}" type="presParOf" srcId="{7079CDB6-E3D2-44FF-ADAB-5ADC4C343332}" destId="{8844A3D8-81BD-4D89-80A4-B856C7000558}" srcOrd="1" destOrd="0" presId="urn:microsoft.com/office/officeart/2005/8/layout/vList6"/>
    <dgm:cxn modelId="{E4F6A210-C11D-49E0-B359-EE112B812597}" type="presParOf" srcId="{7079CDB6-E3D2-44FF-ADAB-5ADC4C343332}" destId="{C47C8076-EDBF-4E96-AC6C-28C121C7E276}" srcOrd="2" destOrd="0" presId="urn:microsoft.com/office/officeart/2005/8/layout/vList6"/>
    <dgm:cxn modelId="{16B6ABE1-D884-4E96-8EB4-AC8E24CDC3A0}" type="presParOf" srcId="{C47C8076-EDBF-4E96-AC6C-28C121C7E276}" destId="{E1FFBAE4-247C-4B6C-A0DC-0C61F66C35C3}" srcOrd="0" destOrd="0" presId="urn:microsoft.com/office/officeart/2005/8/layout/vList6"/>
    <dgm:cxn modelId="{ED9A56F2-8609-410C-8968-0A81B5842090}" type="presParOf" srcId="{C47C8076-EDBF-4E96-AC6C-28C121C7E276}" destId="{431B161E-3CB8-48D8-B3A7-6ED7BACD744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335B5-1A3B-451C-828A-BF9CCC6F01D9}">
      <dsp:nvSpPr>
        <dsp:cNvPr id="0" name=""/>
        <dsp:cNvSpPr/>
      </dsp:nvSpPr>
      <dsp:spPr>
        <a:xfrm>
          <a:off x="3621524" y="72011"/>
          <a:ext cx="5522475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69%</a:t>
          </a:r>
          <a:endParaRPr lang="ru-RU" sz="2800" kern="1200" dirty="0"/>
        </a:p>
      </dsp:txBody>
      <dsp:txXfrm>
        <a:off x="3621524" y="333405"/>
        <a:ext cx="4738294" cy="1568362"/>
      </dsp:txXfrm>
    </dsp:sp>
    <dsp:sp modelId="{D230ECCA-1F75-4870-A7CC-B4CD7C6A2F95}">
      <dsp:nvSpPr>
        <dsp:cNvPr id="0" name=""/>
        <dsp:cNvSpPr/>
      </dsp:nvSpPr>
      <dsp:spPr>
        <a:xfrm>
          <a:off x="0" y="2909"/>
          <a:ext cx="3615098" cy="20853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Прекращение </a:t>
          </a:r>
          <a:r>
            <a:rPr lang="ru-RU" sz="2400" b="1" i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бактериовыделения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1797" y="104706"/>
        <a:ext cx="3411504" cy="1881721"/>
      </dsp:txXfrm>
    </dsp:sp>
    <dsp:sp modelId="{431B161E-3CB8-48D8-B3A7-6ED7BACD744A}">
      <dsp:nvSpPr>
        <dsp:cNvPr id="0" name=""/>
        <dsp:cNvSpPr/>
      </dsp:nvSpPr>
      <dsp:spPr>
        <a:xfrm>
          <a:off x="3447948" y="2301337"/>
          <a:ext cx="5664057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smtClean="0"/>
            <a:t>52</a:t>
          </a:r>
          <a:r>
            <a:rPr lang="ru-RU" sz="2800" kern="1200" dirty="0" smtClean="0"/>
            <a:t>%</a:t>
          </a:r>
          <a:endParaRPr lang="ru-RU" sz="2800" kern="1200" dirty="0"/>
        </a:p>
      </dsp:txBody>
      <dsp:txXfrm>
        <a:off x="3447948" y="2562731"/>
        <a:ext cx="4879876" cy="1568362"/>
      </dsp:txXfrm>
    </dsp:sp>
    <dsp:sp modelId="{E1FFBAE4-247C-4B6C-A0DC-0C61F66C35C3}">
      <dsp:nvSpPr>
        <dsp:cNvPr id="0" name=""/>
        <dsp:cNvSpPr/>
      </dsp:nvSpPr>
      <dsp:spPr>
        <a:xfrm>
          <a:off x="0" y="2301337"/>
          <a:ext cx="3471778" cy="2091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Закрытие полостей распада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2082" y="2403419"/>
        <a:ext cx="3267614" cy="1886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3335B5-1A3B-451C-828A-BF9CCC6F01D9}">
      <dsp:nvSpPr>
        <dsp:cNvPr id="0" name=""/>
        <dsp:cNvSpPr/>
      </dsp:nvSpPr>
      <dsp:spPr>
        <a:xfrm>
          <a:off x="3621524" y="0"/>
          <a:ext cx="5522475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Основная группа-84%</a:t>
          </a:r>
          <a:endParaRPr lang="ru-RU" sz="2800" kern="1200" dirty="0"/>
        </a:p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Сравнительная группа-69%</a:t>
          </a:r>
          <a:endParaRPr lang="ru-RU" sz="2800" kern="1200" dirty="0"/>
        </a:p>
      </dsp:txBody>
      <dsp:txXfrm>
        <a:off x="3621524" y="261394"/>
        <a:ext cx="4738294" cy="1568362"/>
      </dsp:txXfrm>
    </dsp:sp>
    <dsp:sp modelId="{D230ECCA-1F75-4870-A7CC-B4CD7C6A2F95}">
      <dsp:nvSpPr>
        <dsp:cNvPr id="0" name=""/>
        <dsp:cNvSpPr/>
      </dsp:nvSpPr>
      <dsp:spPr>
        <a:xfrm>
          <a:off x="0" y="2909"/>
          <a:ext cx="3615098" cy="20853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Прекращение </a:t>
          </a:r>
          <a:r>
            <a:rPr lang="ru-RU" sz="2400" b="1" i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бактериовыделения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1797" y="104706"/>
        <a:ext cx="3411504" cy="1881721"/>
      </dsp:txXfrm>
    </dsp:sp>
    <dsp:sp modelId="{431B161E-3CB8-48D8-B3A7-6ED7BACD744A}">
      <dsp:nvSpPr>
        <dsp:cNvPr id="0" name=""/>
        <dsp:cNvSpPr/>
      </dsp:nvSpPr>
      <dsp:spPr>
        <a:xfrm>
          <a:off x="3447948" y="2301337"/>
          <a:ext cx="5664057" cy="2091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Основная группа-67%</a:t>
          </a:r>
          <a:endParaRPr lang="ru-RU" sz="2800" kern="1200" dirty="0"/>
        </a:p>
        <a:p>
          <a:pPr marL="285750" lvl="1" indent="-285750" algn="l" defTabSz="12446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Сравнительная группа-51%</a:t>
          </a:r>
          <a:endParaRPr lang="ru-RU" sz="2800" kern="1200" dirty="0"/>
        </a:p>
      </dsp:txBody>
      <dsp:txXfrm>
        <a:off x="3447948" y="2562731"/>
        <a:ext cx="4879876" cy="1568362"/>
      </dsp:txXfrm>
    </dsp:sp>
    <dsp:sp modelId="{E1FFBAE4-247C-4B6C-A0DC-0C61F66C35C3}">
      <dsp:nvSpPr>
        <dsp:cNvPr id="0" name=""/>
        <dsp:cNvSpPr/>
      </dsp:nvSpPr>
      <dsp:spPr>
        <a:xfrm>
          <a:off x="0" y="2301337"/>
          <a:ext cx="3471778" cy="20911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Закрытие полостей распада</a:t>
          </a:r>
          <a:endParaRPr lang="ru-RU" sz="24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2082" y="2403419"/>
        <a:ext cx="3267614" cy="1886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39A28-FBE9-4A11-9BB6-000EE1950F1E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74ED-7E17-42CF-9DBE-11161E7485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981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840BC-4CFE-4EDA-A3BC-1F1DAA571D00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98AA0-72C2-48CA-ACB1-9F525C311C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25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86B1-BA20-431A-8666-33B76C606DC8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F5FD1-C76D-4BAC-88A6-BFF3D3B195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06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66E2A-7AA3-4604-A4C0-B28FBBADFDBE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47801-6EB4-4CC5-9B71-9B3D646FFF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676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C326-708B-42F2-845A-F91144B1A86F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0719C-F282-476F-AE13-1EB5332416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534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5587F-C039-41A4-ACBB-8235AF2F7C99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1A0BE-D965-4F72-B55D-9301E9287E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008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A957F-8CD3-43D5-BB39-DCC42940A043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BB613-1FC7-4D8A-AA82-0FDE724EA4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521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4533A-621B-4F40-AE4D-87DB9B6A505C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EEA27-1307-46F5-94E6-27AB5AB0C0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782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C1CEF-6A4F-46E4-AD6C-2869F8D5FBBB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EE655-48B9-4873-8B1B-F9EE82CFB0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346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6D998-E8C4-465A-8C2A-20BAB04BDA1B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2DA9E-D50E-49AF-BCC8-2FF5341A92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115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874C2-1E72-410B-9CAF-3AB695DE8076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A843C-307E-4EA2-B379-88E093B46A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022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6D2AA4B-5A28-4F71-A75E-F3DBCBAD87A4}" type="datetimeFigureOut">
              <a:rPr lang="ru-RU"/>
              <a:pPr>
                <a:defRPr/>
              </a:pPr>
              <a:t>05.04.2014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072C145-8131-4656-8A55-BD82EB06EE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48" r:id="rId2"/>
    <p:sldLayoutId id="2147484157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8" r:id="rId9"/>
    <p:sldLayoutId id="2147484154" r:id="rId10"/>
    <p:sldLayoutId id="214748415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480720"/>
          </a:xfrm>
          <a:ln>
            <a:miter lim="800000"/>
            <a:headEnd/>
            <a:tailEnd/>
          </a:ln>
          <a:extLst/>
        </p:spPr>
        <p:txBody>
          <a:bodyPr rtlCol="0">
            <a:normAutofit fontScale="92500" lnSpcReduction="10000"/>
          </a:bodyPr>
          <a:lstStyle/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r>
              <a:rPr lang="en-US" sz="26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II </a:t>
            </a: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проект Омской профессиональной сестринской ассоциации «Исследования в сестринском деле 2013-2014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гг</a:t>
            </a: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rial" charset="0"/>
              </a:rPr>
              <a:t>.»</a:t>
            </a: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sz="2400" i="1" dirty="0">
              <a:solidFill>
                <a:srgbClr val="5ECCF3">
                  <a:lumMod val="75000"/>
                </a:srgbClr>
              </a:solidFill>
              <a:latin typeface="Arial Black" panose="020B0A04020102020204" pitchFamily="34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altLang="ru-RU" sz="36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r>
              <a:rPr lang="ru-RU" alt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ВЛИЯНИЕ </a:t>
            </a:r>
            <a:endParaRPr lang="ru-RU" altLang="ru-RU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r>
              <a:rPr lang="ru-RU" alt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ИНФОРМИРОВАННОСТИ ПАЦИЕНТА </a:t>
            </a: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r>
              <a:rPr lang="ru-RU" alt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ПРИВЕРЖЕННОСТЬ </a:t>
            </a: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r>
              <a:rPr lang="ru-RU" alt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 ЛЕЧЕНИЮ ТУБЕРКУЛЕЗА</a:t>
            </a: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sz="2400" i="1" dirty="0" smtClean="0">
              <a:solidFill>
                <a:srgbClr val="5ECCF3">
                  <a:lumMod val="75000"/>
                </a:srgbClr>
              </a:solidFill>
              <a:latin typeface="Arial Black" panose="020B0A04020102020204" pitchFamily="34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sz="2400" i="1" dirty="0">
              <a:solidFill>
                <a:srgbClr val="5ECCF3">
                  <a:lumMod val="75000"/>
                </a:srgbClr>
              </a:solidFill>
              <a:latin typeface="Arial Black" panose="020B0A04020102020204" pitchFamily="34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sz="2400" i="1" dirty="0" smtClean="0">
              <a:solidFill>
                <a:srgbClr val="5ECCF3">
                  <a:lumMod val="75000"/>
                </a:srgbClr>
              </a:solidFill>
              <a:latin typeface="Arial Black" panose="020B0A04020102020204" pitchFamily="34" charset="0"/>
              <a:cs typeface="Arial" charset="0"/>
            </a:endParaRPr>
          </a:p>
          <a:p>
            <a:pPr marL="0" indent="0"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Georgia" pitchFamily="18" charset="0"/>
              <a:buNone/>
              <a:defRPr/>
            </a:pPr>
            <a:endParaRPr lang="ru-RU" sz="2400" i="1" dirty="0">
              <a:solidFill>
                <a:srgbClr val="5ECCF3">
                  <a:lumMod val="75000"/>
                </a:srgbClr>
              </a:solidFill>
              <a:latin typeface="Arial Black" panose="020B0A04020102020204" pitchFamily="34" charset="0"/>
              <a:cs typeface="Arial" charset="0"/>
            </a:endParaRP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А.А. </a:t>
            </a:r>
            <a:r>
              <a:rPr lang="ru-RU" altLang="ru-RU" b="1" dirty="0" err="1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Лисовик</a:t>
            </a: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,</a:t>
            </a:r>
          </a:p>
          <a:p>
            <a:pPr marL="45720" indent="0" algn="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медсестра-исследователь</a:t>
            </a: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старшая медицинская сестра диспансера </a:t>
            </a:r>
            <a:b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КУЗОО «КПТД»</a:t>
            </a:r>
            <a:br>
              <a:rPr lang="ru-RU" altLang="ru-RU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6049" y="188640"/>
            <a:ext cx="8997951" cy="1440160"/>
          </a:xfrm>
          <a:ln>
            <a:miter lim="800000"/>
            <a:headEnd/>
            <a:tailEnd/>
          </a:ln>
          <a:extLst/>
        </p:spPr>
        <p:txBody>
          <a:bodyPr rtlCol="0">
            <a:normAutofit fontScale="77500" lnSpcReduction="20000"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2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</a:rPr>
              <a:t> </a:t>
            </a:r>
            <a:r>
              <a:rPr lang="ru-RU" altLang="ru-RU" sz="54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Опросник самооценки здоровья A. </a:t>
            </a:r>
            <a:r>
              <a:rPr lang="ru-RU" altLang="ru-RU" sz="54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Ware</a:t>
            </a:r>
            <a:r>
              <a:rPr lang="ru-RU" altLang="ru-RU" sz="54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С. </a:t>
            </a:r>
            <a:r>
              <a:rPr lang="ru-RU" altLang="ru-RU" sz="54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Wright</a:t>
            </a:r>
            <a:r>
              <a:rPr lang="ru-RU" altLang="ru-RU" sz="54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 М. </a:t>
            </a:r>
            <a:r>
              <a:rPr lang="ru-RU" altLang="ru-RU" sz="54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Snyde</a:t>
            </a:r>
            <a:endParaRPr lang="ru-RU" altLang="ru-RU" sz="54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339" name="Диаграмма 5"/>
          <p:cNvGraphicFramePr>
            <a:graphicFrameLocks/>
          </p:cNvGraphicFramePr>
          <p:nvPr/>
        </p:nvGraphicFramePr>
        <p:xfrm>
          <a:off x="269875" y="1722438"/>
          <a:ext cx="8459788" cy="476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Диаграмма" r:id="rId3" imgW="8481060" imgH="4785360" progId="Excel.Chart.8">
                  <p:embed/>
                </p:oleObj>
              </mc:Choice>
              <mc:Fallback>
                <p:oleObj name="Диаграмма" r:id="rId3" imgW="8481060" imgH="4785360" progId="Excel.Char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1722438"/>
                        <a:ext cx="8459788" cy="476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4763"/>
            <a:ext cx="9144000" cy="1384300"/>
          </a:xfrm>
        </p:spPr>
        <p:txBody>
          <a:bodyPr rtlCol="0">
            <a:noAutofit/>
          </a:bodyPr>
          <a:lstStyle/>
          <a:p>
            <a:pPr marL="4572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4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Шкала субъективного благополучия </a:t>
            </a:r>
            <a:endParaRPr lang="ru-RU" altLang="ru-RU" sz="46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М.В. Соколова)</a:t>
            </a:r>
            <a:endParaRPr lang="ru-RU" altLang="ru-RU" sz="36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363" name="Диаграмма 4"/>
          <p:cNvGraphicFramePr>
            <a:graphicFrameLocks/>
          </p:cNvGraphicFramePr>
          <p:nvPr/>
        </p:nvGraphicFramePr>
        <p:xfrm>
          <a:off x="201613" y="2079625"/>
          <a:ext cx="8423275" cy="458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Диаграмма" r:id="rId3" imgW="8442960" imgH="4594860" progId="Excel.Chart.8">
                  <p:embed/>
                </p:oleObj>
              </mc:Choice>
              <mc:Fallback>
                <p:oleObj name="Диаграмма" r:id="rId3" imgW="8442960" imgH="4594860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3" y="2079625"/>
                        <a:ext cx="8423275" cy="458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144016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marL="4572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Выходной контроль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знаний - </a:t>
            </a:r>
          </a:p>
          <a:p>
            <a:pPr marL="4572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Шкала радости и депрессии </a:t>
            </a:r>
            <a:r>
              <a:rPr lang="ru-RU" sz="30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М.Аргайла</a:t>
            </a:r>
            <a:endParaRPr lang="ru-RU" altLang="ru-RU" sz="30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-323850" y="6762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16388" name="Диаграмма 5"/>
          <p:cNvGraphicFramePr>
            <a:graphicFrameLocks/>
          </p:cNvGraphicFramePr>
          <p:nvPr/>
        </p:nvGraphicFramePr>
        <p:xfrm>
          <a:off x="558800" y="2224088"/>
          <a:ext cx="8189913" cy="439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Диаграмма" r:id="rId3" imgW="8214360" imgH="4404360" progId="Excel.Chart.8">
                  <p:embed/>
                </p:oleObj>
              </mc:Choice>
              <mc:Fallback>
                <p:oleObj name="Диаграмма" r:id="rId3" imgW="8214360" imgH="4404360" progId="Excel.Char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2224088"/>
                        <a:ext cx="8189913" cy="439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712968" cy="115212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  <a:endParaRPr lang="ru-RU" altLang="ru-RU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388" y="1052513"/>
            <a:ext cx="8856662" cy="56896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ru-RU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	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результате проведенного 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исследования: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 изучено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и выявлено влияние информированности пациентов о туберкулезе на их приверженность к лечению данного заболевания: 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чем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полнее знания пациента о своем 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заболевании, тем результативнее идет процесс лечения и укрепляется вера пациента в его выздоровление. 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 установлена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безусловная 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результативность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предложенной системы информационных мероприятий, проводимых медсестрой противотуберкулезного диспансера в амбулаторных условиях и ее прямое влияние на формирование приверженности пациента к выполнению врачебных рекомендаций, тем 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самым на повышение эффективности </a:t>
            </a:r>
            <a:r>
              <a:rPr lang="ru-RU" sz="2300" b="1" i="1" dirty="0">
                <a:solidFill>
                  <a:schemeClr val="bg2">
                    <a:lumMod val="25000"/>
                  </a:schemeClr>
                </a:solidFill>
              </a:rPr>
              <a:t>лечения</a:t>
            </a:r>
            <a:r>
              <a:rPr 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182880" indent="-182880" algn="just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Tx/>
              <a:buNone/>
              <a:defRPr/>
            </a:pPr>
            <a:r>
              <a:rPr lang="ru-RU" altLang="ru-RU" sz="2300" b="1" i="1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endParaRPr lang="ru-RU" sz="23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58417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</p:nvPr>
        </p:nvGraphicFramePr>
        <p:xfrm>
          <a:off x="0" y="2132856"/>
          <a:ext cx="9144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/>
          </p:cNvSpPr>
          <p:nvPr>
            <p:ph sz="quarter" idx="13"/>
          </p:nvPr>
        </p:nvSpPr>
        <p:spPr>
          <a:xfrm>
            <a:off x="250825" y="333375"/>
            <a:ext cx="8642350" cy="6119813"/>
          </a:xfrm>
        </p:spPr>
        <p:txBody>
          <a:bodyPr rtlCol="0">
            <a:normAutofit/>
          </a:bodyPr>
          <a:lstStyle/>
          <a:p>
            <a:pPr marL="182880" indent="-182880" algn="ctr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None/>
              <a:defRPr/>
            </a:pPr>
            <a:endParaRPr lang="ru-RU" altLang="ru-RU" sz="6000" b="1" spc="6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880" indent="-182880" algn="ctr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None/>
              <a:defRPr/>
            </a:pPr>
            <a:r>
              <a:rPr lang="ru-RU" altLang="ru-RU" sz="6000" b="1" i="1" spc="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БЛАГОДАРЮ </a:t>
            </a:r>
            <a:endParaRPr lang="en-US" altLang="ru-RU" sz="6000" b="1" i="1" spc="60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indent="-182880" algn="ctr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None/>
              <a:defRPr/>
            </a:pPr>
            <a:r>
              <a:rPr lang="ru-RU" altLang="ru-RU" sz="6000" b="1" i="1" spc="6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58417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темы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</p:nvPr>
        </p:nvGraphicFramePr>
        <p:xfrm>
          <a:off x="0" y="2132856"/>
          <a:ext cx="9144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5212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dirty="0" smtClean="0">
                <a:solidFill>
                  <a:schemeClr val="bg2">
                    <a:lumMod val="25000"/>
                  </a:schemeClr>
                </a:solidFill>
              </a:rPr>
              <a:t>ЦЕЛЬ  ИССЛЕДОВАНИЯ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sz="quarter" idx="13"/>
          </p:nvPr>
        </p:nvSpPr>
        <p:spPr>
          <a:xfrm>
            <a:off x="323850" y="2420938"/>
            <a:ext cx="8424863" cy="4103687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alt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  <a:r>
              <a:rPr lang="ru-RU" alt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Разработка системы повышения приверженности к лечению больных туберкулезом через формирование эффективной информационной среды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13787" cy="936625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107950" y="1484313"/>
            <a:ext cx="8856663" cy="5022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endParaRPr lang="ru-RU" altLang="ru-RU" sz="2400" dirty="0" smtClean="0"/>
          </a:p>
          <a:p>
            <a:pPr marL="0" indent="0" algn="just">
              <a:spcBef>
                <a:spcPct val="20000"/>
              </a:spcBef>
              <a:defRPr/>
            </a:pPr>
            <a:r>
              <a:rPr lang="en-US" alt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.Изучить влияние информированности пациентов на приверженность к лечению туберкулеза.</a:t>
            </a:r>
          </a:p>
          <a:p>
            <a:pPr marL="0" indent="0" algn="just">
              <a:spcBef>
                <a:spcPct val="20000"/>
              </a:spcBef>
              <a:defRPr/>
            </a:pP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2.Оценить эффективность системы информационных мероприятий, проводимых медицинской сестрой противотуберкулезного диспансера в амбулаторных условиях и ее влияние на формирование приверженности пациента к выполнению врачебных рекомендаций.</a:t>
            </a:r>
          </a:p>
          <a:p>
            <a:pPr marL="0" indent="0" algn="just">
              <a:spcBef>
                <a:spcPct val="20000"/>
              </a:spcBef>
              <a:defRPr/>
            </a:pPr>
            <a:r>
              <a:rPr lang="ru-RU" alt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3.Выработать рекомендации для медицинских сестер, по улучшению информированности пациентов к приверженности лечения туберкулеза</a:t>
            </a:r>
          </a:p>
          <a:p>
            <a:pPr algn="just" eaLnBrk="1" hangingPunct="1">
              <a:defRPr/>
            </a:pPr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2934" y="20017"/>
            <a:ext cx="8785100" cy="80231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2600" dirty="0" smtClean="0">
                <a:solidFill>
                  <a:srgbClr val="17375E"/>
                </a:solidFill>
              </a:rPr>
              <a:t>          </a:t>
            </a:r>
            <a:r>
              <a:rPr lang="ru-RU" altLang="ru-RU" sz="3600" dirty="0" smtClean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команда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5795963" y="2705100"/>
            <a:ext cx="3294062" cy="1138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уратор  </a:t>
            </a:r>
          </a:p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Ольга Юрьевна </a:t>
            </a:r>
            <a:r>
              <a:rPr lang="ru-RU" sz="1700" dirty="0" err="1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700" dirty="0" err="1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стапчук</a:t>
            </a: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             </a:t>
            </a:r>
            <a:endParaRPr lang="ru-RU" sz="1700" dirty="0">
              <a:solidFill>
                <a:srgbClr val="B4DCFA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главная медицинская сестра КУЗОО «КПТД</a:t>
            </a:r>
            <a:endParaRPr lang="ru-RU" altLang="ru-RU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2443163" y="2676525"/>
            <a:ext cx="3763962" cy="1400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Рецензент  </a:t>
            </a:r>
          </a:p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Анна Владимировна  </a:t>
            </a:r>
            <a:r>
              <a:rPr lang="ru-RU" sz="1700" dirty="0" err="1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Мордык</a:t>
            </a: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             </a:t>
            </a:r>
            <a:endParaRPr lang="ru-RU" sz="1700" dirty="0">
              <a:solidFill>
                <a:srgbClr val="B4DCFA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sz="1700" dirty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заведующий кафедрой фтизиатрии ОГМА, доктор медицинских </a:t>
            </a:r>
            <a:r>
              <a:rPr lang="ru-RU" sz="1700" dirty="0" smtClean="0">
                <a:solidFill>
                  <a:srgbClr val="B4DCFA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наук</a:t>
            </a:r>
            <a:endParaRPr lang="ru-RU" altLang="ru-RU" dirty="0"/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168275" y="2779713"/>
            <a:ext cx="2376488" cy="1193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700" b="1" dirty="0" smtClean="0">
                <a:solidFill>
                  <a:srgbClr val="215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сестра-исследователь: </a:t>
            </a:r>
          </a:p>
          <a:p>
            <a:pPr marL="45720" algn="ctr" eaLnBrk="1" fontAlgn="auto" hangingPunct="1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defRPr/>
            </a:pPr>
            <a:r>
              <a:rPr lang="ru-RU" altLang="ru-RU" sz="1700" b="1" dirty="0">
                <a:solidFill>
                  <a:srgbClr val="215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А.А. </a:t>
            </a:r>
            <a:r>
              <a:rPr lang="ru-RU" altLang="ru-RU" sz="1700" b="1" dirty="0" err="1" smtClean="0">
                <a:solidFill>
                  <a:srgbClr val="2159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Лисовик</a:t>
            </a:r>
            <a:endParaRPr lang="ru-RU" altLang="ru-RU" b="1" dirty="0">
              <a:solidFill>
                <a:srgbClr val="215968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4557713" y="5942013"/>
            <a:ext cx="22606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Специалист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по вводу данных</a:t>
            </a:r>
            <a:r>
              <a:rPr lang="en-US" altLang="ru-RU" sz="1700" b="1">
                <a:solidFill>
                  <a:srgbClr val="215968"/>
                </a:solidFill>
              </a:rPr>
              <a:t>:</a:t>
            </a:r>
            <a:r>
              <a:rPr lang="ru-RU" altLang="ru-RU" sz="1700" b="1">
                <a:solidFill>
                  <a:srgbClr val="215968"/>
                </a:solidFill>
              </a:rPr>
              <a:t> 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Н.В. Фомченко</a:t>
            </a:r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0" y="5927725"/>
            <a:ext cx="23844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Специалист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по анализу данных</a:t>
            </a:r>
            <a:r>
              <a:rPr lang="en-US" altLang="ru-RU" sz="1700" b="1">
                <a:solidFill>
                  <a:srgbClr val="215968"/>
                </a:solidFill>
              </a:rPr>
              <a:t>:</a:t>
            </a:r>
            <a:r>
              <a:rPr lang="ru-RU" altLang="ru-RU" sz="1700" b="1">
                <a:solidFill>
                  <a:srgbClr val="215968"/>
                </a:solidFill>
              </a:rPr>
              <a:t>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Е.В. Шагарова</a:t>
            </a:r>
          </a:p>
        </p:txBody>
      </p:sp>
      <p:sp>
        <p:nvSpPr>
          <p:cNvPr id="9224" name="Text Box 14"/>
          <p:cNvSpPr txBox="1">
            <a:spLocks noChangeArrowheads="1"/>
          </p:cNvSpPr>
          <p:nvPr/>
        </p:nvSpPr>
        <p:spPr bwMode="auto">
          <a:xfrm>
            <a:off x="2214563" y="5942013"/>
            <a:ext cx="2395537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Специалист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по сбору данных</a:t>
            </a:r>
            <a:r>
              <a:rPr lang="en-US" altLang="ru-RU" sz="1700" b="1">
                <a:solidFill>
                  <a:srgbClr val="215968"/>
                </a:solidFill>
              </a:rPr>
              <a:t>:</a:t>
            </a:r>
            <a:r>
              <a:rPr lang="ru-RU" altLang="ru-RU" sz="1700" b="1">
                <a:solidFill>
                  <a:srgbClr val="215968"/>
                </a:solidFill>
              </a:rPr>
              <a:t> 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Н.Б. Кустова</a:t>
            </a:r>
          </a:p>
        </p:txBody>
      </p:sp>
      <p:sp>
        <p:nvSpPr>
          <p:cNvPr id="9225" name="Text Box 15"/>
          <p:cNvSpPr txBox="1">
            <a:spLocks noChangeArrowheads="1"/>
          </p:cNvSpPr>
          <p:nvPr/>
        </p:nvSpPr>
        <p:spPr bwMode="auto">
          <a:xfrm>
            <a:off x="6819900" y="5957888"/>
            <a:ext cx="23241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Специалист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по сбору данных</a:t>
            </a:r>
            <a:r>
              <a:rPr lang="en-US" altLang="ru-RU" sz="1700" b="1">
                <a:solidFill>
                  <a:srgbClr val="215968"/>
                </a:solidFill>
              </a:rPr>
              <a:t>:</a:t>
            </a:r>
            <a:r>
              <a:rPr lang="ru-RU" altLang="ru-RU" sz="1700" b="1">
                <a:solidFill>
                  <a:srgbClr val="215968"/>
                </a:solidFill>
              </a:rPr>
              <a:t> </a:t>
            </a:r>
          </a:p>
          <a:p>
            <a:pPr algn="ctr" eaLnBrk="1" hangingPunct="1"/>
            <a:r>
              <a:rPr lang="ru-RU" altLang="ru-RU" sz="1700" b="1">
                <a:solidFill>
                  <a:srgbClr val="215968"/>
                </a:solidFill>
              </a:rPr>
              <a:t>Л.А. Попцова</a:t>
            </a:r>
          </a:p>
        </p:txBody>
      </p:sp>
      <p:pic>
        <p:nvPicPr>
          <p:cNvPr id="9226" name="Picture 15" descr="то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822325"/>
            <a:ext cx="15113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6" descr="01Фомченко Надежда Викторо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076700"/>
            <a:ext cx="1368425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7" descr="01Кустова Надежда Борисов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613" y="4076700"/>
            <a:ext cx="136842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8" descr="01Шагарова Елена Владимировн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4076700"/>
            <a:ext cx="136842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9" descr="01Попцова Людмила Анатольевн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438" y="4076700"/>
            <a:ext cx="1349375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438" y="877888"/>
            <a:ext cx="1385887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822325"/>
            <a:ext cx="15494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88" y="274638"/>
            <a:ext cx="8856662" cy="1570037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4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ПРАКТИЧЕСКАЯ ЗНАЧИМОСТЬ ИЛИ НОВИЗНА ИССЛЕДОВАНИЯ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323850" y="1989138"/>
            <a:ext cx="8569325" cy="40322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/>
              <a:t>      </a:t>
            </a:r>
            <a:r>
              <a:rPr lang="ru-RU" alt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Впервые в условиях амбулаторного этапа лечения больных туберкулезом был применен системный подход к их информационно - просветительскому сопровождению, выработаны рекомендации для медицинских сестер, осуществляющих уход за пациентом.</a:t>
            </a:r>
          </a:p>
          <a:p>
            <a:pPr algn="just" eaLnBrk="1" hangingPunct="1">
              <a:defRPr/>
            </a:pPr>
            <a:endParaRPr lang="ru-RU" altLang="ru-RU" sz="3200" b="1" i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825" y="188640"/>
            <a:ext cx="8731342" cy="2808312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РАЗМЕР ВЫБОРКИ, КРИТЕРИИ ВКЛЮЧЕНИЯ И ИСКЛЮЧЕНИЯ</a:t>
            </a:r>
            <a:br>
              <a:rPr lang="ru-RU" altLang="ru-RU" sz="3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dirty="0">
                <a:solidFill>
                  <a:schemeClr val="bg2">
                    <a:lumMod val="25000"/>
                  </a:schemeClr>
                </a:solidFill>
              </a:rPr>
              <a:t>Пациенты, больные активным туберкулезом мужского и женского пола от 30 до 45 лет, 1А группы диспансерного учета, МБТ+ и МБТ-, неработающие:</a:t>
            </a:r>
            <a:r>
              <a:rPr lang="ru-RU" altLang="ru-RU" sz="28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altLang="ru-RU" sz="28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 rot="10800000" flipV="1">
            <a:off x="125413" y="3284538"/>
            <a:ext cx="8856662" cy="31083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buFont typeface="Wingdings" pitchFamily="2" charset="2"/>
              <a:buChar char="Ø"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пациентов, проходящих лечение в  дневном стационаре,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alt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30 пациентов проходящих лечение амбулаторно. </a:t>
            </a:r>
          </a:p>
          <a:p>
            <a:pPr algn="just">
              <a:defRPr/>
            </a:pPr>
            <a:r>
              <a:rPr lang="ru-RU" alt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2800" b="1" i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Исключение</a:t>
            </a:r>
            <a:r>
              <a:rPr lang="ru-RU" alt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возраст до 30 и после 45 лет включительно, не больные туберкулезом, больные туберкулезом, кроме группы 1А диспансерного учета, работающие.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85225" cy="1008062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МЕТОДЫ ИССЛЕДОВАНИЯ</a:t>
            </a: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107950" y="1557338"/>
            <a:ext cx="8928100" cy="47085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900113" indent="87313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439988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847975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3255963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366395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1211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45783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50355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54927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2800" dirty="0" smtClean="0"/>
              <a:t>    </a:t>
            </a:r>
            <a:r>
              <a:rPr lang="ru-RU" altLang="ru-RU" sz="3000" dirty="0" smtClean="0">
                <a:solidFill>
                  <a:schemeClr val="bg2">
                    <a:lumMod val="25000"/>
                  </a:schemeClr>
                </a:solidFill>
              </a:rPr>
              <a:t>Интервьюирование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3000" dirty="0" smtClean="0">
                <a:solidFill>
                  <a:schemeClr val="bg2">
                    <a:lumMod val="25000"/>
                  </a:schemeClr>
                </a:solidFill>
              </a:rPr>
              <a:t>    Анкетирование </a:t>
            </a:r>
            <a:endParaRPr lang="en-US" altLang="ru-RU" sz="3000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ru-RU" altLang="ru-RU" sz="3000" dirty="0" smtClean="0">
                <a:solidFill>
                  <a:schemeClr val="bg2">
                    <a:lumMod val="25000"/>
                  </a:schemeClr>
                </a:solidFill>
              </a:rPr>
              <a:t>    Психологическое тестирование</a:t>
            </a:r>
          </a:p>
          <a:p>
            <a:pPr marL="627063" indent="-446088" algn="just" eaLnBrk="1" hangingPunct="1"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Методика самооценки эмоциональных состояний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А.Уэссма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 и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Д.Рикс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marL="627063" indent="-446088" algn="just" eaLnBrk="1" hangingPunct="1"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Опросник самооценки здоровья A.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Ware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,      С.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Wright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 и М.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Snyde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627063" indent="-446088" algn="just" eaLnBrk="1" hangingPunct="1"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Шкала субъективного благополучия        (М.В. Соколова). </a:t>
            </a:r>
          </a:p>
          <a:p>
            <a:pPr marL="627063" indent="-446088" algn="just" eaLnBrk="1" hangingPunct="1"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Шкала радости и депрессии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М.Аргайла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altLang="ru-RU" sz="30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504" y="147638"/>
            <a:ext cx="8856984" cy="2273249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Методика 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самооценки эмоциональных состояний </a:t>
            </a:r>
            <a:endParaRPr lang="ru-RU" sz="4200" b="1" dirty="0" smtClean="0"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А.Уэссма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Д.Рикс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altLang="ru-RU" sz="36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-447675" y="-315913"/>
            <a:ext cx="9205913" cy="46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/>
          </a:p>
        </p:txBody>
      </p:sp>
      <p:graphicFrame>
        <p:nvGraphicFramePr>
          <p:cNvPr id="13316" name="Диаграмма 8"/>
          <p:cNvGraphicFramePr>
            <a:graphicFrameLocks/>
          </p:cNvGraphicFramePr>
          <p:nvPr/>
        </p:nvGraphicFramePr>
        <p:xfrm>
          <a:off x="201613" y="2281238"/>
          <a:ext cx="8528050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Диаграмма" r:id="rId3" imgW="8549640" imgH="4404360" progId="Excel.Chart.8">
                  <p:embed/>
                </p:oleObj>
              </mc:Choice>
              <mc:Fallback>
                <p:oleObj name="Диаграмма" r:id="rId3" imgW="8549640" imgH="4404360" progId="Excel.Chart.8">
                  <p:embed/>
                  <p:pic>
                    <p:nvPicPr>
                      <p:cNvPr id="0" name="Диаграмма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3" y="2281238"/>
                        <a:ext cx="8528050" cy="439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1920</TotalTime>
  <Words>336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Trebuchet MS</vt:lpstr>
      <vt:lpstr>Georgia</vt:lpstr>
      <vt:lpstr>Calibri</vt:lpstr>
      <vt:lpstr>Times New Roman</vt:lpstr>
      <vt:lpstr>Wingdings</vt:lpstr>
      <vt:lpstr>Воздушный поток</vt:lpstr>
      <vt:lpstr>Диаграмма Microsoft Office Excel</vt:lpstr>
      <vt:lpstr>Презентация PowerPoint</vt:lpstr>
      <vt:lpstr>Актуальность темы</vt:lpstr>
      <vt:lpstr>ЦЕЛЬ  ИССЛЕДОВАНИЯ</vt:lpstr>
      <vt:lpstr>ЗАДАЧИ</vt:lpstr>
      <vt:lpstr>          Исследовательская команда</vt:lpstr>
      <vt:lpstr>ПРАКТИЧЕСКАЯ ЗНАЧИМОСТЬ ИЛИ НОВИЗНА ИССЛЕДОВАНИЯ</vt:lpstr>
      <vt:lpstr>РАЗМЕР ВЫБОРКИ, КРИТЕРИИ ВКЛЮЧЕНИЯ И ИСКЛЮЧЕНИЯ Пациенты, больные активным туберкулезом мужского и женского пола от 30 до 45 лет, 1А группы диспансерного учета, МБТ+ и МБТ-, неработающие: </vt:lpstr>
      <vt:lpstr>МЕТОДЫ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проект ОПСА «Исследования в сестринском деле»</dc:title>
  <dc:creator>Дмитрий</dc:creator>
  <cp:lastModifiedBy>Sveta</cp:lastModifiedBy>
  <cp:revision>88</cp:revision>
  <dcterms:created xsi:type="dcterms:W3CDTF">2013-04-01T16:59:44Z</dcterms:created>
  <dcterms:modified xsi:type="dcterms:W3CDTF">2014-04-05T10:07:25Z</dcterms:modified>
</cp:coreProperties>
</file>