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rawings/drawing2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0" r:id="rId1"/>
  </p:sldMasterIdLst>
  <p:sldIdLst>
    <p:sldId id="256" r:id="rId2"/>
    <p:sldId id="262" r:id="rId3"/>
    <p:sldId id="271" r:id="rId4"/>
    <p:sldId id="257" r:id="rId5"/>
    <p:sldId id="258" r:id="rId6"/>
    <p:sldId id="272" r:id="rId7"/>
    <p:sldId id="259" r:id="rId8"/>
    <p:sldId id="283" r:id="rId9"/>
    <p:sldId id="286" r:id="rId10"/>
    <p:sldId id="284" r:id="rId11"/>
    <p:sldId id="288" r:id="rId12"/>
    <p:sldId id="273" r:id="rId13"/>
    <p:sldId id="277" r:id="rId14"/>
    <p:sldId id="274" r:id="rId15"/>
    <p:sldId id="276" r:id="rId16"/>
    <p:sldId id="275" r:id="rId17"/>
    <p:sldId id="279" r:id="rId18"/>
    <p:sldId id="280" r:id="rId19"/>
    <p:sldId id="278" r:id="rId20"/>
    <p:sldId id="282" r:id="rId21"/>
    <p:sldId id="289" r:id="rId22"/>
    <p:sldId id="290" r:id="rId23"/>
    <p:sldId id="269" r:id="rId2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CCCC00"/>
    <a:srgbClr val="FFCC66"/>
    <a:srgbClr val="FFCC99"/>
    <a:srgbClr val="FFFF99"/>
    <a:srgbClr val="CC9900"/>
    <a:srgbClr val="FF9933"/>
    <a:srgbClr val="FFFFFF"/>
    <a:srgbClr val="FFFF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5" autoAdjust="0"/>
  </p:normalViewPr>
  <p:slideViewPr>
    <p:cSldViewPr>
      <p:cViewPr>
        <p:scale>
          <a:sx n="93" d="100"/>
          <a:sy n="93" d="100"/>
        </p:scale>
        <p:origin x="-6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F: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867925223344445E-2"/>
          <c:y val="2.8758116654202071E-2"/>
          <c:w val="0.87182432269817844"/>
          <c:h val="0.8101684336336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зигмонд!$Z$10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зигмонд!$AA$9:$AC$9</c:f>
              <c:strCache>
                <c:ptCount val="3"/>
                <c:pt idx="0">
                  <c:v> 7 день шкала тревоги </c:v>
                </c:pt>
                <c:pt idx="1">
                  <c:v>14 день шкала тревоги </c:v>
                </c:pt>
                <c:pt idx="2">
                  <c:v>21 день шкала тревоги </c:v>
                </c:pt>
              </c:strCache>
            </c:strRef>
          </c:cat>
          <c:val>
            <c:numRef>
              <c:f>зигмонд!$AA$10:$AC$10</c:f>
              <c:numCache>
                <c:formatCode>General</c:formatCode>
                <c:ptCount val="3"/>
                <c:pt idx="0">
                  <c:v>11.46</c:v>
                </c:pt>
                <c:pt idx="1">
                  <c:v>12.33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зигмонд!$Z$11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зигмонд!$AA$9:$AC$9</c:f>
              <c:strCache>
                <c:ptCount val="3"/>
                <c:pt idx="0">
                  <c:v> 7 день шкала тревоги </c:v>
                </c:pt>
                <c:pt idx="1">
                  <c:v>14 день шкала тревоги </c:v>
                </c:pt>
                <c:pt idx="2">
                  <c:v>21 день шкала тревоги </c:v>
                </c:pt>
              </c:strCache>
            </c:strRef>
          </c:cat>
          <c:val>
            <c:numRef>
              <c:f>зигмонд!$AA$11:$AC$11</c:f>
              <c:numCache>
                <c:formatCode>General</c:formatCode>
                <c:ptCount val="3"/>
                <c:pt idx="0">
                  <c:v>11.3</c:v>
                </c:pt>
                <c:pt idx="1">
                  <c:v>10.5</c:v>
                </c:pt>
                <c:pt idx="2">
                  <c:v>9.2000000000000011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795008"/>
        <c:axId val="106796544"/>
      </c:barChart>
      <c:catAx>
        <c:axId val="106795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50" b="1"/>
            </a:pPr>
            <a:endParaRPr lang="ru-RU"/>
          </a:p>
        </c:txPr>
        <c:crossAx val="106796544"/>
        <c:crosses val="autoZero"/>
        <c:auto val="1"/>
        <c:lblAlgn val="ctr"/>
        <c:lblOffset val="100"/>
        <c:noMultiLvlLbl val="0"/>
      </c:catAx>
      <c:valAx>
        <c:axId val="106796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79500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48395555230857"/>
          <c:y val="1.5238061718549399E-2"/>
          <c:w val="0.84451604444769157"/>
          <c:h val="0.8300178217330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Ильин!$BX$10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Ильин!$CE$9:$CG$9</c:f>
              <c:strCache>
                <c:ptCount val="3"/>
                <c:pt idx="0">
                  <c:v>показатель конфликтности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Ильин!$CE$10:$CG$10</c:f>
              <c:numCache>
                <c:formatCode>General</c:formatCode>
                <c:ptCount val="3"/>
                <c:pt idx="0">
                  <c:v>23</c:v>
                </c:pt>
                <c:pt idx="1">
                  <c:v>22.8</c:v>
                </c:pt>
                <c:pt idx="2">
                  <c:v>23.53</c:v>
                </c:pt>
              </c:numCache>
            </c:numRef>
          </c:val>
        </c:ser>
        <c:ser>
          <c:idx val="1"/>
          <c:order val="1"/>
          <c:tx>
            <c:strRef>
              <c:f>Ильин!$BX$11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Ильин!$CE$9:$CG$9</c:f>
              <c:strCache>
                <c:ptCount val="3"/>
                <c:pt idx="0">
                  <c:v>показатель конфликтности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Ильин!$CE$11:$CG$11</c:f>
              <c:numCache>
                <c:formatCode>General</c:formatCode>
                <c:ptCount val="3"/>
                <c:pt idx="0">
                  <c:v>21.2</c:v>
                </c:pt>
                <c:pt idx="1">
                  <c:v>17</c:v>
                </c:pt>
                <c:pt idx="2">
                  <c:v>15.9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988672"/>
        <c:axId val="126990208"/>
      </c:barChart>
      <c:catAx>
        <c:axId val="126988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126990208"/>
        <c:crosses val="autoZero"/>
        <c:auto val="1"/>
        <c:lblAlgn val="ctr"/>
        <c:lblOffset val="100"/>
        <c:noMultiLvlLbl val="0"/>
      </c:catAx>
      <c:valAx>
        <c:axId val="126990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ru-RU"/>
          </a:p>
        </c:txPr>
        <c:crossAx val="1269886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2255243048134369"/>
          <c:y val="0.96142930619225231"/>
          <c:w val="0.72020665595511801"/>
          <c:h val="3.8570693807747657E-2"/>
        </c:manualLayout>
      </c:layout>
      <c:overlay val="0"/>
      <c:txPr>
        <a:bodyPr/>
        <a:lstStyle/>
        <a:p>
          <a:pPr>
            <a:defRPr sz="8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7 день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6430014983846861"/>
          <c:y val="0.19510231359968888"/>
          <c:w val="0.47139970032306538"/>
          <c:h val="0.66861645766501843"/>
        </c:manualLayout>
      </c:layout>
      <c:radarChart>
        <c:radarStyle val="marker"/>
        <c:varyColors val="0"/>
        <c:ser>
          <c:idx val="0"/>
          <c:order val="0"/>
          <c:tx>
            <c:strRef>
              <c:f>'sf36'!$AQ$2</c:f>
              <c:strCache>
                <c:ptCount val="1"/>
                <c:pt idx="0">
                  <c:v>Группа сравнения</c:v>
                </c:pt>
              </c:strCache>
            </c:strRef>
          </c:tx>
          <c:marker>
            <c:symbol val="none"/>
          </c:marker>
          <c:dLbls>
            <c:dLbl>
              <c:idx val="2"/>
              <c:layout>
                <c:manualLayout>
                  <c:x val="-7.3653704774527207E-2"/>
                  <c:y val="-4.56836449553449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9.1367289910689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5819990209072124E-2"/>
                  <c:y val="-4.06076844047506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4157135863622953E-2"/>
                  <c:y val="-5.07596055059387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'sf36'!$AR$1:$AW$1</c:f>
              <c:strCache>
                <c:ptCount val="6"/>
                <c:pt idx="0">
                  <c:v>Физический компонент здоровья  </c:v>
                </c:pt>
                <c:pt idx="1">
                  <c:v>Психологический компонент здоровья  </c:v>
                </c:pt>
                <c:pt idx="2">
                  <c:v>Психическое здоровье </c:v>
                </c:pt>
                <c:pt idx="3">
                  <c:v>Ролевое функционирование, обусловленное эмоциональным состоянием</c:v>
                </c:pt>
                <c:pt idx="4">
                  <c:v>Социальное функционирование </c:v>
                </c:pt>
                <c:pt idx="5">
                  <c:v>Жизненная активность</c:v>
                </c:pt>
              </c:strCache>
            </c:strRef>
          </c:cat>
          <c:val>
            <c:numRef>
              <c:f>'sf36'!$AR$2:$AW$2</c:f>
              <c:numCache>
                <c:formatCode>General</c:formatCode>
                <c:ptCount val="6"/>
                <c:pt idx="0">
                  <c:v>44.13</c:v>
                </c:pt>
                <c:pt idx="1">
                  <c:v>37</c:v>
                </c:pt>
                <c:pt idx="2">
                  <c:v>52</c:v>
                </c:pt>
                <c:pt idx="3">
                  <c:v>49.260000000000012</c:v>
                </c:pt>
                <c:pt idx="4">
                  <c:v>37.730000000000011</c:v>
                </c:pt>
                <c:pt idx="5">
                  <c:v>56.53</c:v>
                </c:pt>
              </c:numCache>
            </c:numRef>
          </c:val>
        </c:ser>
        <c:ser>
          <c:idx val="1"/>
          <c:order val="1"/>
          <c:tx>
            <c:strRef>
              <c:f>'sf36'!$AQ$3</c:f>
              <c:strCache>
                <c:ptCount val="1"/>
                <c:pt idx="0">
                  <c:v>Основная группа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8.6651417381796748E-3"/>
                  <c:y val="0.119285072938956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1487419339982303E-2"/>
                  <c:y val="6.0911526607126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7330283476359266E-2"/>
                  <c:y val="-4.3145664680047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8.8829309635393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231884651270685E-2"/>
                  <c:y val="-5.0759605505938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8.448513194725181E-2"/>
                  <c:y val="5.5835566056532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'sf36'!$AR$1:$AW$1</c:f>
              <c:strCache>
                <c:ptCount val="6"/>
                <c:pt idx="0">
                  <c:v>Физический компонент здоровья  </c:v>
                </c:pt>
                <c:pt idx="1">
                  <c:v>Психологический компонент здоровья  </c:v>
                </c:pt>
                <c:pt idx="2">
                  <c:v>Психическое здоровье </c:v>
                </c:pt>
                <c:pt idx="3">
                  <c:v>Ролевое функционирование, обусловленное эмоциональным состоянием</c:v>
                </c:pt>
                <c:pt idx="4">
                  <c:v>Социальное функционирование </c:v>
                </c:pt>
                <c:pt idx="5">
                  <c:v>Жизненная активность</c:v>
                </c:pt>
              </c:strCache>
            </c:strRef>
          </c:cat>
          <c:val>
            <c:numRef>
              <c:f>'sf36'!$AR$3:$AW$3</c:f>
              <c:numCache>
                <c:formatCode>General</c:formatCode>
                <c:ptCount val="6"/>
                <c:pt idx="0">
                  <c:v>48.4</c:v>
                </c:pt>
                <c:pt idx="1">
                  <c:v>40.700000000000003</c:v>
                </c:pt>
                <c:pt idx="2">
                  <c:v>56</c:v>
                </c:pt>
                <c:pt idx="3">
                  <c:v>65.7</c:v>
                </c:pt>
                <c:pt idx="4">
                  <c:v>62.3</c:v>
                </c:pt>
                <c:pt idx="5">
                  <c:v>53.3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08357504"/>
        <c:axId val="108359040"/>
      </c:radarChart>
      <c:catAx>
        <c:axId val="108357504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800" b="1"/>
            </a:pPr>
            <a:endParaRPr lang="ru-RU"/>
          </a:p>
        </c:txPr>
        <c:crossAx val="108359040"/>
        <c:crosses val="autoZero"/>
        <c:auto val="1"/>
        <c:lblAlgn val="ctr"/>
        <c:lblOffset val="100"/>
        <c:noMultiLvlLbl val="0"/>
      </c:catAx>
      <c:valAx>
        <c:axId val="10835904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83575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8.3689999498399267E-2"/>
          <c:w val="1"/>
          <c:h val="4.5894077493131513E-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21 день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3547790901137375"/>
          <c:y val="0.25479956706328893"/>
          <c:w val="0.51730227471565993"/>
          <c:h val="0.5504380787210934"/>
        </c:manualLayout>
      </c:layout>
      <c:radarChart>
        <c:radarStyle val="marker"/>
        <c:varyColors val="0"/>
        <c:ser>
          <c:idx val="0"/>
          <c:order val="0"/>
          <c:tx>
            <c:strRef>
              <c:f>'sf36'!$BK$2</c:f>
              <c:strCache>
                <c:ptCount val="1"/>
                <c:pt idx="0">
                  <c:v>Группа сравнения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2.1613390227037611E-3"/>
                  <c:y val="0.104907627594835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0517492635705716E-2"/>
                  <c:y val="5.4951614454438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5646865794631687E-2"/>
                  <c:y val="-3.4969209198278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1613390227037611E-3"/>
                  <c:y val="-7.9929621024637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5646865794631604E-2"/>
                  <c:y val="-3.2471408541258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7808204817336343E-2"/>
                  <c:y val="5.2453813797418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'sf36'!$BL$1:$BQ$1</c:f>
              <c:strCache>
                <c:ptCount val="6"/>
                <c:pt idx="0">
                  <c:v>Физический компонент здоровья </c:v>
                </c:pt>
                <c:pt idx="1">
                  <c:v>Психологический компонент здоровья </c:v>
                </c:pt>
                <c:pt idx="2">
                  <c:v>Психическое здоровье </c:v>
                </c:pt>
                <c:pt idx="3">
                  <c:v>Ролевое функционирование, обусловленное эмоциональным состоянием</c:v>
                </c:pt>
                <c:pt idx="4">
                  <c:v>Социальное функционирование</c:v>
                </c:pt>
                <c:pt idx="5">
                  <c:v>Жизненная активность</c:v>
                </c:pt>
              </c:strCache>
            </c:strRef>
          </c:cat>
          <c:val>
            <c:numRef>
              <c:f>'sf36'!$BL$2:$BQ$2</c:f>
              <c:numCache>
                <c:formatCode>General</c:formatCode>
                <c:ptCount val="6"/>
                <c:pt idx="0">
                  <c:v>41.4</c:v>
                </c:pt>
                <c:pt idx="1">
                  <c:v>34.800000000000004</c:v>
                </c:pt>
                <c:pt idx="2">
                  <c:v>54.660000000000011</c:v>
                </c:pt>
                <c:pt idx="3">
                  <c:v>49.86</c:v>
                </c:pt>
                <c:pt idx="4">
                  <c:v>46.660000000000011</c:v>
                </c:pt>
                <c:pt idx="5">
                  <c:v>55.33</c:v>
                </c:pt>
              </c:numCache>
            </c:numRef>
          </c:val>
        </c:ser>
        <c:ser>
          <c:idx val="1"/>
          <c:order val="1"/>
          <c:tx>
            <c:strRef>
              <c:f>'sf36'!$BK$3</c:f>
              <c:strCache>
                <c:ptCount val="1"/>
                <c:pt idx="0">
                  <c:v>Основная группа</c:v>
                </c:pt>
              </c:strCache>
            </c:strRef>
          </c:tx>
          <c:marker>
            <c:symbol val="none"/>
          </c:marker>
          <c:dLbls>
            <c:dLbl>
              <c:idx val="2"/>
              <c:layout>
                <c:manualLayout>
                  <c:x val="-4.538811947677899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9710797522187232E-2"/>
                  <c:y val="-5.9947215768477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7549458499482646E-2"/>
                  <c:y val="7.49340197105974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0517492635705758E-2"/>
                  <c:y val="-7.49340197105978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'sf36'!$BL$1:$BQ$1</c:f>
              <c:strCache>
                <c:ptCount val="6"/>
                <c:pt idx="0">
                  <c:v>Физический компонент здоровья </c:v>
                </c:pt>
                <c:pt idx="1">
                  <c:v>Психологический компонент здоровья </c:v>
                </c:pt>
                <c:pt idx="2">
                  <c:v>Психическое здоровье </c:v>
                </c:pt>
                <c:pt idx="3">
                  <c:v>Ролевое функционирование, обусловленное эмоциональным состоянием</c:v>
                </c:pt>
                <c:pt idx="4">
                  <c:v>Социальное функционирование</c:v>
                </c:pt>
                <c:pt idx="5">
                  <c:v>Жизненная активность</c:v>
                </c:pt>
              </c:strCache>
            </c:strRef>
          </c:cat>
          <c:val>
            <c:numRef>
              <c:f>'sf36'!$BL$3:$BQ$3</c:f>
              <c:numCache>
                <c:formatCode>General</c:formatCode>
                <c:ptCount val="6"/>
                <c:pt idx="0">
                  <c:v>52.9</c:v>
                </c:pt>
                <c:pt idx="1">
                  <c:v>46</c:v>
                </c:pt>
                <c:pt idx="2">
                  <c:v>65</c:v>
                </c:pt>
                <c:pt idx="3">
                  <c:v>69.5</c:v>
                </c:pt>
                <c:pt idx="4">
                  <c:v>68.099999999999994</c:v>
                </c:pt>
                <c:pt idx="5">
                  <c:v>65.099999999999994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08418176"/>
        <c:axId val="108419712"/>
      </c:radarChart>
      <c:catAx>
        <c:axId val="108418176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800" b="1"/>
            </a:pPr>
            <a:endParaRPr lang="ru-RU"/>
          </a:p>
        </c:txPr>
        <c:crossAx val="108419712"/>
        <c:crosses val="autoZero"/>
        <c:auto val="1"/>
        <c:lblAlgn val="ctr"/>
        <c:lblOffset val="100"/>
        <c:noMultiLvlLbl val="0"/>
      </c:catAx>
      <c:valAx>
        <c:axId val="1084197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08418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Показатели шкал на 7 день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9971550219728124"/>
          <c:y val="0.2273300836133644"/>
          <c:w val="0.62122530475082893"/>
          <c:h val="0.57780730291106952"/>
        </c:manualLayout>
      </c:layout>
      <c:radarChart>
        <c:radarStyle val="marker"/>
        <c:varyColors val="0"/>
        <c:ser>
          <c:idx val="0"/>
          <c:order val="0"/>
          <c:tx>
            <c:strRef>
              <c:f>Стьюдента!$F$24</c:f>
              <c:strCache>
                <c:ptCount val="1"/>
                <c:pt idx="0">
                  <c:v>Группа сравнения</c:v>
                </c:pt>
              </c:strCache>
            </c:strRef>
          </c:tx>
          <c:marker>
            <c:symbol val="none"/>
          </c:marker>
          <c:cat>
            <c:strRef>
              <c:f>Стьюдента!$A$25:$A$37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агрес¬сивности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Стьюдента!$F$25:$F$37</c:f>
              <c:numCache>
                <c:formatCode>General</c:formatCode>
                <c:ptCount val="13"/>
                <c:pt idx="0">
                  <c:v>11.46</c:v>
                </c:pt>
                <c:pt idx="1">
                  <c:v>11.2</c:v>
                </c:pt>
                <c:pt idx="2">
                  <c:v>37.4</c:v>
                </c:pt>
                <c:pt idx="3">
                  <c:v>51.730000000000011</c:v>
                </c:pt>
                <c:pt idx="4">
                  <c:v>8.5300000000000011</c:v>
                </c:pt>
                <c:pt idx="5">
                  <c:v>9.26</c:v>
                </c:pt>
                <c:pt idx="6">
                  <c:v>23</c:v>
                </c:pt>
                <c:pt idx="7">
                  <c:v>44.13</c:v>
                </c:pt>
                <c:pt idx="8">
                  <c:v>37</c:v>
                </c:pt>
                <c:pt idx="9">
                  <c:v>52</c:v>
                </c:pt>
                <c:pt idx="10">
                  <c:v>49.260000000000012</c:v>
                </c:pt>
                <c:pt idx="11" formatCode="0.00">
                  <c:v>37.730000000000011</c:v>
                </c:pt>
                <c:pt idx="12" formatCode="0.00">
                  <c:v>56.53</c:v>
                </c:pt>
              </c:numCache>
            </c:numRef>
          </c:val>
        </c:ser>
        <c:ser>
          <c:idx val="1"/>
          <c:order val="1"/>
          <c:tx>
            <c:strRef>
              <c:f>Стьюдента!$G$24</c:f>
              <c:strCache>
                <c:ptCount val="1"/>
                <c:pt idx="0">
                  <c:v>Основная группа</c:v>
                </c:pt>
              </c:strCache>
            </c:strRef>
          </c:tx>
          <c:marker>
            <c:symbol val="none"/>
          </c:marker>
          <c:cat>
            <c:strRef>
              <c:f>Стьюдента!$A$25:$A$37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агрес¬сивности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Стьюдента!$G$25:$G$37</c:f>
              <c:numCache>
                <c:formatCode>General</c:formatCode>
                <c:ptCount val="13"/>
                <c:pt idx="0">
                  <c:v>11.3</c:v>
                </c:pt>
                <c:pt idx="1">
                  <c:v>11</c:v>
                </c:pt>
                <c:pt idx="2">
                  <c:v>34.4</c:v>
                </c:pt>
                <c:pt idx="3">
                  <c:v>47.1</c:v>
                </c:pt>
                <c:pt idx="4">
                  <c:v>8.2000000000000011</c:v>
                </c:pt>
                <c:pt idx="5">
                  <c:v>7.87</c:v>
                </c:pt>
                <c:pt idx="6">
                  <c:v>21.2</c:v>
                </c:pt>
                <c:pt idx="7">
                  <c:v>48.4</c:v>
                </c:pt>
                <c:pt idx="8">
                  <c:v>40.700000000000003</c:v>
                </c:pt>
                <c:pt idx="9">
                  <c:v>56</c:v>
                </c:pt>
                <c:pt idx="10">
                  <c:v>65.7</c:v>
                </c:pt>
                <c:pt idx="11" formatCode="0.00">
                  <c:v>62.3</c:v>
                </c:pt>
                <c:pt idx="12" formatCode="0.00">
                  <c:v>53.3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569344"/>
        <c:axId val="108570880"/>
      </c:radarChart>
      <c:catAx>
        <c:axId val="10856934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ru-RU"/>
          </a:p>
        </c:txPr>
        <c:crossAx val="108570880"/>
        <c:crosses val="autoZero"/>
        <c:auto val="1"/>
        <c:lblAlgn val="ctr"/>
        <c:lblOffset val="100"/>
        <c:noMultiLvlLbl val="0"/>
      </c:catAx>
      <c:valAx>
        <c:axId val="108570880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1085693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0.10580037664783425"/>
          <c:w val="0.9983670928208519"/>
          <c:h val="5.9010632145558212E-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Показатели шкал на 21 день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21738648293963278"/>
          <c:y val="0.13858963594968488"/>
          <c:w val="0.57446434820647418"/>
          <c:h val="0.80260107256045576"/>
        </c:manualLayout>
      </c:layout>
      <c:radarChart>
        <c:radarStyle val="marker"/>
        <c:varyColors val="0"/>
        <c:ser>
          <c:idx val="0"/>
          <c:order val="0"/>
          <c:tx>
            <c:strRef>
              <c:f>Стьюдента!$H$24</c:f>
              <c:strCache>
                <c:ptCount val="1"/>
                <c:pt idx="0">
                  <c:v>Группа сравнения</c:v>
                </c:pt>
              </c:strCache>
            </c:strRef>
          </c:tx>
          <c:marker>
            <c:symbol val="none"/>
          </c:marker>
          <c:cat>
            <c:strRef>
              <c:f>Стьюдента!$A$25:$A$37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агрес¬сивности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Стьюдента!$H$25:$H$37</c:f>
              <c:numCache>
                <c:formatCode>General</c:formatCode>
                <c:ptCount val="13"/>
                <c:pt idx="0">
                  <c:v>12</c:v>
                </c:pt>
                <c:pt idx="1">
                  <c:v>11</c:v>
                </c:pt>
                <c:pt idx="2">
                  <c:v>44.260000000000012</c:v>
                </c:pt>
                <c:pt idx="3">
                  <c:v>56.06</c:v>
                </c:pt>
                <c:pt idx="4">
                  <c:v>8.8600000000000048</c:v>
                </c:pt>
                <c:pt idx="5">
                  <c:v>8.8600000000000048</c:v>
                </c:pt>
                <c:pt idx="6">
                  <c:v>23.53</c:v>
                </c:pt>
                <c:pt idx="7">
                  <c:v>41.4</c:v>
                </c:pt>
                <c:pt idx="8">
                  <c:v>34.800000000000004</c:v>
                </c:pt>
                <c:pt idx="9">
                  <c:v>54.660000000000011</c:v>
                </c:pt>
                <c:pt idx="10">
                  <c:v>49.86</c:v>
                </c:pt>
                <c:pt idx="11" formatCode="0.00">
                  <c:v>46.660000000000011</c:v>
                </c:pt>
                <c:pt idx="12" formatCode="0.00">
                  <c:v>55.33</c:v>
                </c:pt>
              </c:numCache>
            </c:numRef>
          </c:val>
        </c:ser>
        <c:ser>
          <c:idx val="1"/>
          <c:order val="1"/>
          <c:tx>
            <c:strRef>
              <c:f>Стьюдента!$I$24</c:f>
              <c:strCache>
                <c:ptCount val="1"/>
                <c:pt idx="0">
                  <c:v>Основная группа</c:v>
                </c:pt>
              </c:strCache>
            </c:strRef>
          </c:tx>
          <c:marker>
            <c:symbol val="none"/>
          </c:marker>
          <c:cat>
            <c:strRef>
              <c:f>Стьюдента!$A$25:$A$37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агрес¬сивности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Стьюдента!$I$25:$I$37</c:f>
              <c:numCache>
                <c:formatCode>General</c:formatCode>
                <c:ptCount val="13"/>
                <c:pt idx="0">
                  <c:v>9.2000000000000011</c:v>
                </c:pt>
                <c:pt idx="1">
                  <c:v>8.6</c:v>
                </c:pt>
                <c:pt idx="2">
                  <c:v>23.2</c:v>
                </c:pt>
                <c:pt idx="3">
                  <c:v>41.8</c:v>
                </c:pt>
                <c:pt idx="4">
                  <c:v>6.73</c:v>
                </c:pt>
                <c:pt idx="5">
                  <c:v>6.6</c:v>
                </c:pt>
                <c:pt idx="6">
                  <c:v>15.9</c:v>
                </c:pt>
                <c:pt idx="7">
                  <c:v>52.9</c:v>
                </c:pt>
                <c:pt idx="8">
                  <c:v>46</c:v>
                </c:pt>
                <c:pt idx="9">
                  <c:v>65</c:v>
                </c:pt>
                <c:pt idx="10">
                  <c:v>69.5</c:v>
                </c:pt>
                <c:pt idx="11" formatCode="0.00">
                  <c:v>68.099999999999994</c:v>
                </c:pt>
                <c:pt idx="12" formatCode="0.00">
                  <c:v>65.099999999999994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588032"/>
        <c:axId val="127017728"/>
      </c:radarChart>
      <c:catAx>
        <c:axId val="10858803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ru-RU"/>
          </a:p>
        </c:txPr>
        <c:crossAx val="127017728"/>
        <c:crosses val="autoZero"/>
        <c:auto val="1"/>
        <c:lblAlgn val="ctr"/>
        <c:lblOffset val="100"/>
        <c:noMultiLvlLbl val="0"/>
      </c:catAx>
      <c:valAx>
        <c:axId val="127017728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1085880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2.8130382476634148E-2"/>
          <c:y val="8.8722382324688112E-2"/>
          <c:w val="0.94953633355581768"/>
          <c:h val="6.0201048355987205E-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Показатели в группе сравнения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923449256342957"/>
          <c:y val="0.19947018250625667"/>
          <c:w val="0.58754615048118952"/>
          <c:h val="0.6558654703045862"/>
        </c:manualLayout>
      </c:layout>
      <c:radarChart>
        <c:radarStyle val="marker"/>
        <c:varyColors val="0"/>
        <c:ser>
          <c:idx val="0"/>
          <c:order val="0"/>
          <c:tx>
            <c:strRef>
              <c:f>Вилкокссона!$D$19</c:f>
              <c:strCache>
                <c:ptCount val="1"/>
                <c:pt idx="0">
                  <c:v>7 день</c:v>
                </c:pt>
              </c:strCache>
            </c:strRef>
          </c:tx>
          <c:marker>
            <c:symbol val="none"/>
          </c:marker>
          <c:cat>
            <c:strRef>
              <c:f>Вилкокссона!$A$20:$A$32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Вилкокссона!$D$20:$D$32</c:f>
              <c:numCache>
                <c:formatCode>General</c:formatCode>
                <c:ptCount val="13"/>
                <c:pt idx="0">
                  <c:v>11.46</c:v>
                </c:pt>
                <c:pt idx="1">
                  <c:v>11.2</c:v>
                </c:pt>
                <c:pt idx="2">
                  <c:v>37.4</c:v>
                </c:pt>
                <c:pt idx="3">
                  <c:v>51.730000000000011</c:v>
                </c:pt>
                <c:pt idx="4">
                  <c:v>8.5300000000000011</c:v>
                </c:pt>
                <c:pt idx="5">
                  <c:v>9.26</c:v>
                </c:pt>
                <c:pt idx="6">
                  <c:v>23</c:v>
                </c:pt>
                <c:pt idx="7">
                  <c:v>44.13</c:v>
                </c:pt>
                <c:pt idx="8">
                  <c:v>37</c:v>
                </c:pt>
                <c:pt idx="9">
                  <c:v>52</c:v>
                </c:pt>
                <c:pt idx="10">
                  <c:v>49.260000000000012</c:v>
                </c:pt>
                <c:pt idx="11" formatCode="0.00">
                  <c:v>37.730000000000011</c:v>
                </c:pt>
                <c:pt idx="12" formatCode="0.00">
                  <c:v>56.53</c:v>
                </c:pt>
              </c:numCache>
            </c:numRef>
          </c:val>
        </c:ser>
        <c:ser>
          <c:idx val="1"/>
          <c:order val="1"/>
          <c:tx>
            <c:strRef>
              <c:f>Вилкокссона!$E$19</c:f>
              <c:strCache>
                <c:ptCount val="1"/>
                <c:pt idx="0">
                  <c:v>21 день</c:v>
                </c:pt>
              </c:strCache>
            </c:strRef>
          </c:tx>
          <c:marker>
            <c:symbol val="none"/>
          </c:marker>
          <c:cat>
            <c:strRef>
              <c:f>Вилкокссона!$A$20:$A$32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Вилкокссона!$E$20:$E$32</c:f>
              <c:numCache>
                <c:formatCode>General</c:formatCode>
                <c:ptCount val="13"/>
                <c:pt idx="0">
                  <c:v>12</c:v>
                </c:pt>
                <c:pt idx="1">
                  <c:v>11</c:v>
                </c:pt>
                <c:pt idx="2">
                  <c:v>44.260000000000012</c:v>
                </c:pt>
                <c:pt idx="3">
                  <c:v>56.06</c:v>
                </c:pt>
                <c:pt idx="4">
                  <c:v>8.8600000000000048</c:v>
                </c:pt>
                <c:pt idx="5">
                  <c:v>8.8600000000000048</c:v>
                </c:pt>
                <c:pt idx="6">
                  <c:v>23.53</c:v>
                </c:pt>
                <c:pt idx="7">
                  <c:v>41.4</c:v>
                </c:pt>
                <c:pt idx="8">
                  <c:v>34.800000000000004</c:v>
                </c:pt>
                <c:pt idx="9">
                  <c:v>54.660000000000011</c:v>
                </c:pt>
                <c:pt idx="10">
                  <c:v>49.86</c:v>
                </c:pt>
                <c:pt idx="11" formatCode="0.00">
                  <c:v>46.660000000000011</c:v>
                </c:pt>
                <c:pt idx="12" formatCode="0.00">
                  <c:v>55.33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098240"/>
        <c:axId val="127128704"/>
      </c:radarChart>
      <c:catAx>
        <c:axId val="12709824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ru-RU"/>
          </a:p>
        </c:txPr>
        <c:crossAx val="127128704"/>
        <c:crosses val="autoZero"/>
        <c:auto val="1"/>
        <c:lblAlgn val="ctr"/>
        <c:lblOffset val="100"/>
        <c:noMultiLvlLbl val="0"/>
      </c:catAx>
      <c:valAx>
        <c:axId val="127128704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127098240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400" b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Показатели в основной группе 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923449256342957"/>
          <c:y val="0.19947018250625675"/>
          <c:w val="0.58754615048118952"/>
          <c:h val="0.65586547030458686"/>
        </c:manualLayout>
      </c:layout>
      <c:radarChart>
        <c:radarStyle val="marker"/>
        <c:varyColors val="0"/>
        <c:ser>
          <c:idx val="0"/>
          <c:order val="0"/>
          <c:tx>
            <c:strRef>
              <c:f>Вилкокссона!$F$19</c:f>
              <c:strCache>
                <c:ptCount val="1"/>
                <c:pt idx="0">
                  <c:v>7 день</c:v>
                </c:pt>
              </c:strCache>
            </c:strRef>
          </c:tx>
          <c:marker>
            <c:symbol val="none"/>
          </c:marker>
          <c:cat>
            <c:strRef>
              <c:f>Вилкокссона!$A$20:$A$32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Вилкокссона!$F$20:$F$32</c:f>
              <c:numCache>
                <c:formatCode>General</c:formatCode>
                <c:ptCount val="13"/>
                <c:pt idx="0">
                  <c:v>11.3</c:v>
                </c:pt>
                <c:pt idx="1">
                  <c:v>11</c:v>
                </c:pt>
                <c:pt idx="2">
                  <c:v>34.4</c:v>
                </c:pt>
                <c:pt idx="3">
                  <c:v>47.1</c:v>
                </c:pt>
                <c:pt idx="4">
                  <c:v>8.2000000000000011</c:v>
                </c:pt>
                <c:pt idx="5">
                  <c:v>7.87</c:v>
                </c:pt>
                <c:pt idx="6">
                  <c:v>21.2</c:v>
                </c:pt>
                <c:pt idx="7">
                  <c:v>48.4</c:v>
                </c:pt>
                <c:pt idx="8">
                  <c:v>40.700000000000003</c:v>
                </c:pt>
                <c:pt idx="9">
                  <c:v>56</c:v>
                </c:pt>
                <c:pt idx="10">
                  <c:v>65.7</c:v>
                </c:pt>
                <c:pt idx="11" formatCode="0.00">
                  <c:v>62.3</c:v>
                </c:pt>
                <c:pt idx="12" formatCode="0.00">
                  <c:v>53.3</c:v>
                </c:pt>
              </c:numCache>
            </c:numRef>
          </c:val>
        </c:ser>
        <c:ser>
          <c:idx val="1"/>
          <c:order val="1"/>
          <c:tx>
            <c:strRef>
              <c:f>Вилкокссона!$G$19</c:f>
              <c:strCache>
                <c:ptCount val="1"/>
                <c:pt idx="0">
                  <c:v>21 день</c:v>
                </c:pt>
              </c:strCache>
            </c:strRef>
          </c:tx>
          <c:marker>
            <c:symbol val="none"/>
          </c:marker>
          <c:cat>
            <c:strRef>
              <c:f>Вилкокссона!$A$20:$A$32</c:f>
              <c:strCache>
                <c:ptCount val="13"/>
                <c:pt idx="0">
                  <c:v>Тревога</c:v>
                </c:pt>
                <c:pt idx="1">
                  <c:v>Депрессия</c:v>
                </c:pt>
                <c:pt idx="2">
                  <c:v>Ситуативная или реактивная тревожность</c:v>
                </c:pt>
                <c:pt idx="3">
                  <c:v>Личностной тревожностью</c:v>
                </c:pt>
                <c:pt idx="4">
                  <c:v>Показатель позитивной агрессивности</c:v>
                </c:pt>
                <c:pt idx="5">
                  <c:v>Показатель негативной
агрессивности</c:v>
                </c:pt>
                <c:pt idx="6">
                  <c:v>Показатель
конфликтности</c:v>
                </c:pt>
                <c:pt idx="7">
                  <c:v>Физический компонент здоровья</c:v>
                </c:pt>
                <c:pt idx="8">
                  <c:v>Психологический компонент здоровья</c:v>
                </c:pt>
                <c:pt idx="9">
                  <c:v>Психическое здоровье</c:v>
                </c:pt>
                <c:pt idx="10">
                  <c:v>Ролевое функционирование, обусловленное эмоциональным состоянием</c:v>
                </c:pt>
                <c:pt idx="11">
                  <c:v>Социальное функционирование</c:v>
                </c:pt>
                <c:pt idx="12">
                  <c:v>Жизненная активность</c:v>
                </c:pt>
              </c:strCache>
            </c:strRef>
          </c:cat>
          <c:val>
            <c:numRef>
              <c:f>Вилкокссона!$G$20:$G$32</c:f>
              <c:numCache>
                <c:formatCode>General</c:formatCode>
                <c:ptCount val="13"/>
                <c:pt idx="0">
                  <c:v>9.2000000000000011</c:v>
                </c:pt>
                <c:pt idx="1">
                  <c:v>8.6</c:v>
                </c:pt>
                <c:pt idx="2">
                  <c:v>23.2</c:v>
                </c:pt>
                <c:pt idx="3">
                  <c:v>41.8</c:v>
                </c:pt>
                <c:pt idx="4">
                  <c:v>6.73</c:v>
                </c:pt>
                <c:pt idx="5">
                  <c:v>6.6</c:v>
                </c:pt>
                <c:pt idx="6">
                  <c:v>15.9</c:v>
                </c:pt>
                <c:pt idx="7">
                  <c:v>52.9</c:v>
                </c:pt>
                <c:pt idx="8">
                  <c:v>46</c:v>
                </c:pt>
                <c:pt idx="9">
                  <c:v>65</c:v>
                </c:pt>
                <c:pt idx="10">
                  <c:v>69.5</c:v>
                </c:pt>
                <c:pt idx="11" formatCode="0.00">
                  <c:v>68.099999999999994</c:v>
                </c:pt>
                <c:pt idx="12" formatCode="0.00">
                  <c:v>65.099999999999994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488576"/>
        <c:axId val="108490112"/>
      </c:radarChart>
      <c:catAx>
        <c:axId val="10848857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ru-RU"/>
          </a:p>
        </c:txPr>
        <c:crossAx val="108490112"/>
        <c:crosses val="autoZero"/>
        <c:auto val="1"/>
        <c:lblAlgn val="ctr"/>
        <c:lblOffset val="100"/>
        <c:noMultiLvlLbl val="0"/>
      </c:catAx>
      <c:valAx>
        <c:axId val="108490112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108488576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зигмонд!$Z$10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зигмонд!$AD$9:$AF$9</c:f>
              <c:strCache>
                <c:ptCount val="3"/>
                <c:pt idx="0">
                  <c:v>7 день шкала депрессии </c:v>
                </c:pt>
                <c:pt idx="1">
                  <c:v>14 день шкала депрессии </c:v>
                </c:pt>
                <c:pt idx="2">
                  <c:v>21 день шкала депрессии </c:v>
                </c:pt>
              </c:strCache>
            </c:strRef>
          </c:cat>
          <c:val>
            <c:numRef>
              <c:f>зигмонд!$AD$10:$AF$10</c:f>
              <c:numCache>
                <c:formatCode>General</c:formatCode>
                <c:ptCount val="3"/>
                <c:pt idx="0">
                  <c:v>11.2</c:v>
                </c:pt>
                <c:pt idx="1">
                  <c:v>11.53</c:v>
                </c:pt>
                <c:pt idx="2">
                  <c:v>11</c:v>
                </c:pt>
              </c:numCache>
            </c:numRef>
          </c:val>
        </c:ser>
        <c:ser>
          <c:idx val="1"/>
          <c:order val="1"/>
          <c:tx>
            <c:strRef>
              <c:f>зигмонд!$Z$11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зигмонд!$AD$9:$AF$9</c:f>
              <c:strCache>
                <c:ptCount val="3"/>
                <c:pt idx="0">
                  <c:v>7 день шкала депрессии </c:v>
                </c:pt>
                <c:pt idx="1">
                  <c:v>14 день шкала депрессии </c:v>
                </c:pt>
                <c:pt idx="2">
                  <c:v>21 день шкала депрессии </c:v>
                </c:pt>
              </c:strCache>
            </c:strRef>
          </c:cat>
          <c:val>
            <c:numRef>
              <c:f>зигмонд!$AD$11:$AF$11</c:f>
              <c:numCache>
                <c:formatCode>General</c:formatCode>
                <c:ptCount val="3"/>
                <c:pt idx="0">
                  <c:v>11</c:v>
                </c:pt>
                <c:pt idx="1">
                  <c:v>9.5300000000000011</c:v>
                </c:pt>
                <c:pt idx="2">
                  <c:v>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830464"/>
        <c:axId val="106844544"/>
      </c:barChart>
      <c:catAx>
        <c:axId val="1068304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ru-RU"/>
          </a:p>
        </c:txPr>
        <c:crossAx val="106844544"/>
        <c:crosses val="autoZero"/>
        <c:auto val="1"/>
        <c:lblAlgn val="ctr"/>
        <c:lblOffset val="100"/>
        <c:noMultiLvlLbl val="0"/>
      </c:catAx>
      <c:valAx>
        <c:axId val="106844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83046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спилбергер!$M$10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спилбергер!$N$9:$P$9</c:f>
              <c:strCache>
                <c:ptCount val="3"/>
                <c:pt idx="0">
                  <c:v>7 день Ситуативная (реактивная) тревога 
</c:v>
                </c:pt>
                <c:pt idx="1">
                  <c:v>14 день Ситуативная (реактивная) тревога 
</c:v>
                </c:pt>
                <c:pt idx="2">
                  <c:v>21 день Ситуативная (реактивная) тревога 
</c:v>
                </c:pt>
              </c:strCache>
            </c:strRef>
          </c:cat>
          <c:val>
            <c:numRef>
              <c:f>спилбергер!$N$10:$P$10</c:f>
              <c:numCache>
                <c:formatCode>General</c:formatCode>
                <c:ptCount val="3"/>
                <c:pt idx="0">
                  <c:v>37.4</c:v>
                </c:pt>
                <c:pt idx="1">
                  <c:v>40.260000000000012</c:v>
                </c:pt>
                <c:pt idx="2">
                  <c:v>44.260000000000012</c:v>
                </c:pt>
              </c:numCache>
            </c:numRef>
          </c:val>
        </c:ser>
        <c:ser>
          <c:idx val="1"/>
          <c:order val="1"/>
          <c:tx>
            <c:strRef>
              <c:f>спилбергер!$M$11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спилбергер!$N$9:$P$9</c:f>
              <c:strCache>
                <c:ptCount val="3"/>
                <c:pt idx="0">
                  <c:v>7 день Ситуативная (реактивная) тревога 
</c:v>
                </c:pt>
                <c:pt idx="1">
                  <c:v>14 день Ситуативная (реактивная) тревога 
</c:v>
                </c:pt>
                <c:pt idx="2">
                  <c:v>21 день Ситуативная (реактивная) тревога 
</c:v>
                </c:pt>
              </c:strCache>
            </c:strRef>
          </c:cat>
          <c:val>
            <c:numRef>
              <c:f>спилбергер!$N$11:$P$11</c:f>
              <c:numCache>
                <c:formatCode>General</c:formatCode>
                <c:ptCount val="3"/>
                <c:pt idx="0">
                  <c:v>34.4</c:v>
                </c:pt>
                <c:pt idx="1">
                  <c:v>28.5</c:v>
                </c:pt>
                <c:pt idx="2">
                  <c:v>23.2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003328"/>
        <c:axId val="108004864"/>
      </c:barChart>
      <c:catAx>
        <c:axId val="108003328"/>
        <c:scaling>
          <c:orientation val="minMax"/>
        </c:scaling>
        <c:delete val="0"/>
        <c:axPos val="b"/>
        <c:majorTickMark val="out"/>
        <c:minorTickMark val="none"/>
        <c:tickLblPos val="nextTo"/>
        <c:crossAx val="108004864"/>
        <c:crosses val="autoZero"/>
        <c:auto val="1"/>
        <c:lblAlgn val="ctr"/>
        <c:lblOffset val="100"/>
        <c:noMultiLvlLbl val="0"/>
      </c:catAx>
      <c:valAx>
        <c:axId val="108004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003328"/>
        <c:crosses val="autoZero"/>
        <c:crossBetween val="between"/>
      </c:valAx>
      <c:spPr>
        <a:noFill/>
      </c:spPr>
    </c:plotArea>
    <c:legend>
      <c:legendPos val="b"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спилбергер!$M$10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спилбергер!$Q$9:$S$9</c:f>
              <c:strCache>
                <c:ptCount val="3"/>
                <c:pt idx="0">
                  <c:v>7 день Личностная тревога </c:v>
                </c:pt>
                <c:pt idx="1">
                  <c:v>14 день Личностная тревога </c:v>
                </c:pt>
                <c:pt idx="2">
                  <c:v> Личностная тревога </c:v>
                </c:pt>
              </c:strCache>
            </c:strRef>
          </c:cat>
          <c:val>
            <c:numRef>
              <c:f>спилбергер!$Q$10:$S$10</c:f>
              <c:numCache>
                <c:formatCode>General</c:formatCode>
                <c:ptCount val="3"/>
                <c:pt idx="0">
                  <c:v>51.730000000000011</c:v>
                </c:pt>
                <c:pt idx="1">
                  <c:v>53.2</c:v>
                </c:pt>
                <c:pt idx="2">
                  <c:v>56.06</c:v>
                </c:pt>
              </c:numCache>
            </c:numRef>
          </c:val>
        </c:ser>
        <c:ser>
          <c:idx val="1"/>
          <c:order val="1"/>
          <c:tx>
            <c:strRef>
              <c:f>спилбергер!$M$11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спилбергер!$Q$9:$S$9</c:f>
              <c:strCache>
                <c:ptCount val="3"/>
                <c:pt idx="0">
                  <c:v>7 день Личностная тревога </c:v>
                </c:pt>
                <c:pt idx="1">
                  <c:v>14 день Личностная тревога </c:v>
                </c:pt>
                <c:pt idx="2">
                  <c:v> Личностная тревога </c:v>
                </c:pt>
              </c:strCache>
            </c:strRef>
          </c:cat>
          <c:val>
            <c:numRef>
              <c:f>спилбергер!$Q$11:$S$11</c:f>
              <c:numCache>
                <c:formatCode>General</c:formatCode>
                <c:ptCount val="3"/>
                <c:pt idx="0">
                  <c:v>47.1</c:v>
                </c:pt>
                <c:pt idx="1">
                  <c:v>46.1</c:v>
                </c:pt>
                <c:pt idx="2">
                  <c:v>41.8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046208"/>
        <c:axId val="108047744"/>
      </c:barChart>
      <c:catAx>
        <c:axId val="108046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08047744"/>
        <c:crosses val="autoZero"/>
        <c:auto val="1"/>
        <c:lblAlgn val="ctr"/>
        <c:lblOffset val="100"/>
        <c:noMultiLvlLbl val="0"/>
      </c:catAx>
      <c:valAx>
        <c:axId val="108047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046208"/>
        <c:crosses val="autoZero"/>
        <c:crossBetween val="between"/>
      </c:valAx>
      <c:spPr>
        <a:noFill/>
      </c:spPr>
    </c:plotArea>
    <c:legend>
      <c:legendPos val="b"/>
      <c:overlay val="0"/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21 день</a:t>
            </a:r>
          </a:p>
        </c:rich>
      </c:tx>
      <c:layout>
        <c:manualLayout>
          <c:xMode val="edge"/>
          <c:yMode val="edge"/>
          <c:x val="0.4303589226787166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217405292938967"/>
          <c:y val="0.19013036126535082"/>
          <c:w val="0.67570139018193764"/>
          <c:h val="0.74310653983828712"/>
        </c:manualLayout>
      </c:layout>
      <c:radarChart>
        <c:radarStyle val="marker"/>
        <c:varyColors val="0"/>
        <c:ser>
          <c:idx val="0"/>
          <c:order val="0"/>
          <c:tx>
            <c:strRef>
              <c:f>Ильин!$DE$10</c:f>
              <c:strCache>
                <c:ptCount val="1"/>
                <c:pt idx="0">
                  <c:v>Группа сравнения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3.2432426910844532E-2"/>
                  <c:y val="3.70572207084468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0.140172665449237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3243235881126104E-3"/>
                  <c:y val="4.5776566757493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Ильин!$DF$9:$DM$9</c:f>
              <c:strCache>
                <c:ptCount val="8"/>
                <c:pt idx="0">
                  <c:v> «вспыльчивость»</c:v>
                </c:pt>
                <c:pt idx="1">
                  <c:v>«наступательность»</c:v>
                </c:pt>
                <c:pt idx="2">
                  <c:v>«обидчивость»</c:v>
                </c:pt>
                <c:pt idx="3">
                  <c:v>«неуступчивость»</c:v>
                </c:pt>
                <c:pt idx="4">
                  <c:v>  «компромиссность»</c:v>
                </c:pt>
                <c:pt idx="5">
                  <c:v>  «мстительность»</c:v>
                </c:pt>
                <c:pt idx="6">
                  <c:v>«нетерпимость к мнению других»</c:v>
                </c:pt>
                <c:pt idx="7">
                  <c:v> «подозрительность»
</c:v>
                </c:pt>
              </c:strCache>
            </c:strRef>
          </c:cat>
          <c:val>
            <c:numRef>
              <c:f>Ильин!$DF$10:$DM$10</c:f>
              <c:numCache>
                <c:formatCode>General</c:formatCode>
                <c:ptCount val="8"/>
                <c:pt idx="0">
                  <c:v>6.06</c:v>
                </c:pt>
                <c:pt idx="1">
                  <c:v>4.26</c:v>
                </c:pt>
                <c:pt idx="2">
                  <c:v>5.31</c:v>
                </c:pt>
                <c:pt idx="3">
                  <c:v>4.5999999999999996</c:v>
                </c:pt>
                <c:pt idx="4">
                  <c:v>6.46</c:v>
                </c:pt>
                <c:pt idx="5">
                  <c:v>4.53</c:v>
                </c:pt>
                <c:pt idx="6">
                  <c:v>4.33</c:v>
                </c:pt>
                <c:pt idx="7">
                  <c:v>5.8599999999999985</c:v>
                </c:pt>
              </c:numCache>
            </c:numRef>
          </c:val>
        </c:ser>
        <c:ser>
          <c:idx val="1"/>
          <c:order val="1"/>
          <c:tx>
            <c:strRef>
              <c:f>Ильин!$DE$11</c:f>
              <c:strCache>
                <c:ptCount val="1"/>
                <c:pt idx="0">
                  <c:v>Основная группа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4.3243235881126104E-3"/>
                  <c:y val="0.102452316076294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1351339203857972E-2"/>
                  <c:y val="7.1934604904632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2972957144421081E-2"/>
                  <c:y val="2.17983651226158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7.5675662791970466E-2"/>
                  <c:y val="-5.66757493188010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1623199705160651E-2"/>
                  <c:y val="-5.54199802331443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9189177409801711E-2"/>
                  <c:y val="-5.8855585831062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0378376611470247"/>
                  <c:y val="-2.17983651226158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6.0542167392841982E-2"/>
                  <c:y val="7.6294303611051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Ильин!$DF$9:$DM$9</c:f>
              <c:strCache>
                <c:ptCount val="8"/>
                <c:pt idx="0">
                  <c:v> «вспыльчивость»</c:v>
                </c:pt>
                <c:pt idx="1">
                  <c:v>«наступательность»</c:v>
                </c:pt>
                <c:pt idx="2">
                  <c:v>«обидчивость»</c:v>
                </c:pt>
                <c:pt idx="3">
                  <c:v>«неуступчивость»</c:v>
                </c:pt>
                <c:pt idx="4">
                  <c:v>  «компромиссность»</c:v>
                </c:pt>
                <c:pt idx="5">
                  <c:v>  «мстительность»</c:v>
                </c:pt>
                <c:pt idx="6">
                  <c:v>«нетерпимость к мнению других»</c:v>
                </c:pt>
                <c:pt idx="7">
                  <c:v> «подозрительность»
</c:v>
                </c:pt>
              </c:strCache>
            </c:strRef>
          </c:cat>
          <c:val>
            <c:numRef>
              <c:f>Ильин!$DF$11:$DM$11</c:f>
              <c:numCache>
                <c:formatCode>General</c:formatCode>
                <c:ptCount val="8"/>
                <c:pt idx="0">
                  <c:v>3.13</c:v>
                </c:pt>
                <c:pt idx="1">
                  <c:v>3.07</c:v>
                </c:pt>
                <c:pt idx="2">
                  <c:v>2.67</c:v>
                </c:pt>
                <c:pt idx="3">
                  <c:v>3.67</c:v>
                </c:pt>
                <c:pt idx="4">
                  <c:v>7</c:v>
                </c:pt>
                <c:pt idx="5">
                  <c:v>2.8699999999999997</c:v>
                </c:pt>
                <c:pt idx="6">
                  <c:v>3.73</c:v>
                </c:pt>
                <c:pt idx="7">
                  <c:v>3.07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95988736"/>
        <c:axId val="95998720"/>
      </c:radarChart>
      <c:catAx>
        <c:axId val="95988736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95998720"/>
        <c:crosses val="autoZero"/>
        <c:auto val="1"/>
        <c:lblAlgn val="ctr"/>
        <c:lblOffset val="100"/>
        <c:noMultiLvlLbl val="0"/>
      </c:catAx>
      <c:valAx>
        <c:axId val="959987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95988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7 день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9874223627514298"/>
          <c:y val="0.19940389407059828"/>
          <c:w val="0.62249908587203551"/>
          <c:h val="0.68127219514716286"/>
        </c:manualLayout>
      </c:layout>
      <c:radarChart>
        <c:radarStyle val="marker"/>
        <c:varyColors val="0"/>
        <c:ser>
          <c:idx val="0"/>
          <c:order val="0"/>
          <c:tx>
            <c:strRef>
              <c:f>Ильин!$CK$10</c:f>
              <c:strCache>
                <c:ptCount val="1"/>
                <c:pt idx="0">
                  <c:v>Группа сравнения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3.6559133594254042E-2"/>
                  <c:y val="4.51612903225807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752686351251144E-2"/>
                  <c:y val="7.885213568838439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9462357215755433E-2"/>
                  <c:y val="-5.3763440860215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8.8172043010752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7204298162001835E-2"/>
                  <c:y val="1.7204301075268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Ильин!$CL$9:$CS$9</c:f>
              <c:strCache>
                <c:ptCount val="8"/>
                <c:pt idx="0">
                  <c:v>«вспыльчивость»</c:v>
                </c:pt>
                <c:pt idx="1">
                  <c:v> «наступательность»</c:v>
                </c:pt>
                <c:pt idx="2">
                  <c:v>«обидчивость»</c:v>
                </c:pt>
                <c:pt idx="3">
                  <c:v>«неуступчивость»</c:v>
                </c:pt>
                <c:pt idx="4">
                  <c:v>«компромиссность»</c:v>
                </c:pt>
                <c:pt idx="5">
                  <c:v>«мстительность»</c:v>
                </c:pt>
                <c:pt idx="6">
                  <c:v>«нетерпимость к мнению других»</c:v>
                </c:pt>
                <c:pt idx="7">
                  <c:v>  «подозрительность»
</c:v>
                </c:pt>
              </c:strCache>
            </c:strRef>
          </c:cat>
          <c:val>
            <c:numRef>
              <c:f>Ильин!$CL$10:$CS$10</c:f>
              <c:numCache>
                <c:formatCode>General</c:formatCode>
                <c:ptCount val="8"/>
                <c:pt idx="0">
                  <c:v>6.33</c:v>
                </c:pt>
                <c:pt idx="1">
                  <c:v>4.5999999999999996</c:v>
                </c:pt>
                <c:pt idx="2">
                  <c:v>5.0599999999999996</c:v>
                </c:pt>
                <c:pt idx="3">
                  <c:v>3.9299999999999997</c:v>
                </c:pt>
                <c:pt idx="4">
                  <c:v>5.8599999999999985</c:v>
                </c:pt>
                <c:pt idx="5">
                  <c:v>4.5999999999999996</c:v>
                </c:pt>
                <c:pt idx="6">
                  <c:v>4.6599999999999975</c:v>
                </c:pt>
                <c:pt idx="7">
                  <c:v>5.73</c:v>
                </c:pt>
              </c:numCache>
            </c:numRef>
          </c:val>
        </c:ser>
        <c:ser>
          <c:idx val="1"/>
          <c:order val="1"/>
          <c:tx>
            <c:strRef>
              <c:f>Ильин!$CK$11</c:f>
              <c:strCache>
                <c:ptCount val="1"/>
                <c:pt idx="0">
                  <c:v>Основная группа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6.4516118107507134E-3"/>
                  <c:y val="7.95698924731182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7311819945505616E-2"/>
                  <c:y val="5.3763440860215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9569878999258409E-2"/>
                  <c:y val="4.30107526881719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1505372702502602E-3"/>
                  <c:y val="-1.7204301075268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0107521783503212E-2"/>
                  <c:y val="-5.3763440860215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3763431756256516E-2"/>
                  <c:y val="-5.59139784946237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9.6774177161261174E-2"/>
                  <c:y val="-8.60215053763447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8064506296756191E-2"/>
                  <c:y val="4.9462365591397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Ильин!$CL$9:$CS$9</c:f>
              <c:strCache>
                <c:ptCount val="8"/>
                <c:pt idx="0">
                  <c:v>«вспыльчивость»</c:v>
                </c:pt>
                <c:pt idx="1">
                  <c:v> «наступательность»</c:v>
                </c:pt>
                <c:pt idx="2">
                  <c:v>«обидчивость»</c:v>
                </c:pt>
                <c:pt idx="3">
                  <c:v>«неуступчивость»</c:v>
                </c:pt>
                <c:pt idx="4">
                  <c:v>«компромиссность»</c:v>
                </c:pt>
                <c:pt idx="5">
                  <c:v>«мстительность»</c:v>
                </c:pt>
                <c:pt idx="6">
                  <c:v>«нетерпимость к мнению других»</c:v>
                </c:pt>
                <c:pt idx="7">
                  <c:v>  «подозрительность»
</c:v>
                </c:pt>
              </c:strCache>
            </c:strRef>
          </c:cat>
          <c:val>
            <c:numRef>
              <c:f>Ильин!$CL$11:$CS$11</c:f>
              <c:numCache>
                <c:formatCode>General</c:formatCode>
                <c:ptCount val="8"/>
                <c:pt idx="0">
                  <c:v>5</c:v>
                </c:pt>
                <c:pt idx="1">
                  <c:v>4.13</c:v>
                </c:pt>
                <c:pt idx="2">
                  <c:v>4.2699999999999996</c:v>
                </c:pt>
                <c:pt idx="3">
                  <c:v>4.07</c:v>
                </c:pt>
                <c:pt idx="4">
                  <c:v>7</c:v>
                </c:pt>
                <c:pt idx="5">
                  <c:v>3.6</c:v>
                </c:pt>
                <c:pt idx="6">
                  <c:v>4.2699999999999996</c:v>
                </c:pt>
                <c:pt idx="7">
                  <c:v>4.9300000000000024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11458176"/>
        <c:axId val="111459712"/>
      </c:radarChart>
      <c:catAx>
        <c:axId val="111458176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txPr>
          <a:bodyPr/>
          <a:lstStyle/>
          <a:p>
            <a:pPr>
              <a:defRPr sz="800" b="0"/>
            </a:pPr>
            <a:endParaRPr lang="ru-RU"/>
          </a:p>
        </c:txPr>
        <c:crossAx val="111459712"/>
        <c:crosses val="autoZero"/>
        <c:auto val="1"/>
        <c:lblAlgn val="ctr"/>
        <c:lblOffset val="100"/>
        <c:noMultiLvlLbl val="0"/>
      </c:catAx>
      <c:valAx>
        <c:axId val="1114597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11458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9847570550785369"/>
          <c:y val="0.20259210625493421"/>
          <c:w val="1.4765220788227621E-2"/>
          <c:h val="2.4312401566212938E-2"/>
        </c:manualLayout>
      </c:layout>
      <c:radarChart>
        <c:radarStyle val="marker"/>
        <c:varyColors val="0"/>
        <c:ser>
          <c:idx val="0"/>
          <c:order val="0"/>
          <c:tx>
            <c:strRef>
              <c:f>Ильин!$CU$10</c:f>
              <c:strCache>
                <c:ptCount val="1"/>
                <c:pt idx="0">
                  <c:v>Группа сравнения</c:v>
                </c:pt>
              </c:strCache>
            </c:strRef>
          </c:tx>
          <c:marker>
            <c:symbol val="none"/>
          </c:marker>
          <c:dLbls>
            <c:delete val="1"/>
          </c:dLbls>
          <c:cat>
            <c:strRef>
              <c:f>Ильин!$CV$9:$DC$9</c:f>
              <c:strCache>
                <c:ptCount val="8"/>
                <c:pt idx="0">
                  <c:v> «вспыльчивость»</c:v>
                </c:pt>
                <c:pt idx="1">
                  <c:v> «наступательность»</c:v>
                </c:pt>
                <c:pt idx="2">
                  <c:v>  «обидчивость»</c:v>
                </c:pt>
                <c:pt idx="3">
                  <c:v> «неуступчивость»</c:v>
                </c:pt>
                <c:pt idx="4">
                  <c:v>  «компромиссность»</c:v>
                </c:pt>
                <c:pt idx="5">
                  <c:v> «мстительность»</c:v>
                </c:pt>
                <c:pt idx="6">
                  <c:v>  «нетерпимость к мнению других»</c:v>
                </c:pt>
                <c:pt idx="7">
                  <c:v>  «подозрительность»
</c:v>
                </c:pt>
              </c:strCache>
            </c:strRef>
          </c:cat>
          <c:val>
            <c:numRef>
              <c:f>Ильин!$CV$10:$DC$10</c:f>
              <c:numCache>
                <c:formatCode>General</c:formatCode>
                <c:ptCount val="8"/>
                <c:pt idx="0">
                  <c:v>5.6599999999999975</c:v>
                </c:pt>
                <c:pt idx="1">
                  <c:v>4.2</c:v>
                </c:pt>
                <c:pt idx="2">
                  <c:v>5.33</c:v>
                </c:pt>
                <c:pt idx="3">
                  <c:v>3.9299999999999997</c:v>
                </c:pt>
                <c:pt idx="4">
                  <c:v>6.06</c:v>
                </c:pt>
                <c:pt idx="5">
                  <c:v>4.46</c:v>
                </c:pt>
                <c:pt idx="6">
                  <c:v>4.2</c:v>
                </c:pt>
                <c:pt idx="7">
                  <c:v>5.73</c:v>
                </c:pt>
              </c:numCache>
            </c:numRef>
          </c:val>
        </c:ser>
        <c:ser>
          <c:idx val="1"/>
          <c:order val="1"/>
          <c:tx>
            <c:strRef>
              <c:f>Ильин!$CU$11</c:f>
              <c:strCache>
                <c:ptCount val="1"/>
                <c:pt idx="0">
                  <c:v>Основная группа</c:v>
                </c:pt>
              </c:strCache>
            </c:strRef>
          </c:tx>
          <c:marker>
            <c:symbol val="none"/>
          </c:marker>
          <c:dLbls>
            <c:delete val="1"/>
          </c:dLbls>
          <c:cat>
            <c:strRef>
              <c:f>Ильин!$CV$9:$DC$9</c:f>
              <c:strCache>
                <c:ptCount val="8"/>
                <c:pt idx="0">
                  <c:v> «вспыльчивость»</c:v>
                </c:pt>
                <c:pt idx="1">
                  <c:v> «наступательность»</c:v>
                </c:pt>
                <c:pt idx="2">
                  <c:v>  «обидчивость»</c:v>
                </c:pt>
                <c:pt idx="3">
                  <c:v> «неуступчивость»</c:v>
                </c:pt>
                <c:pt idx="4">
                  <c:v>  «компромиссность»</c:v>
                </c:pt>
                <c:pt idx="5">
                  <c:v> «мстительность»</c:v>
                </c:pt>
                <c:pt idx="6">
                  <c:v>  «нетерпимость к мнению других»</c:v>
                </c:pt>
                <c:pt idx="7">
                  <c:v>  «подозрительность»
</c:v>
                </c:pt>
              </c:strCache>
            </c:strRef>
          </c:cat>
          <c:val>
            <c:numRef>
              <c:f>Ильин!$CV$11:$DC$11</c:f>
              <c:numCache>
                <c:formatCode>General</c:formatCode>
                <c:ptCount val="8"/>
                <c:pt idx="0">
                  <c:v>3.3299999999999987</c:v>
                </c:pt>
                <c:pt idx="1">
                  <c:v>3.3299999999999987</c:v>
                </c:pt>
                <c:pt idx="2">
                  <c:v>2.8</c:v>
                </c:pt>
                <c:pt idx="3">
                  <c:v>3.07</c:v>
                </c:pt>
                <c:pt idx="4">
                  <c:v>7.07</c:v>
                </c:pt>
                <c:pt idx="5">
                  <c:v>2.8699999999999997</c:v>
                </c:pt>
                <c:pt idx="6">
                  <c:v>3.3299999999999987</c:v>
                </c:pt>
                <c:pt idx="7">
                  <c:v>3.8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21257984"/>
        <c:axId val="121259520"/>
      </c:radarChart>
      <c:catAx>
        <c:axId val="121257984"/>
        <c:scaling>
          <c:orientation val="minMax"/>
        </c:scaling>
        <c:delete val="1"/>
        <c:axPos val="b"/>
        <c:majorGridlines/>
        <c:majorTickMark val="none"/>
        <c:minorTickMark val="none"/>
        <c:tickLblPos val="none"/>
        <c:crossAx val="121259520"/>
        <c:crosses val="autoZero"/>
        <c:auto val="1"/>
        <c:lblAlgn val="ctr"/>
        <c:lblOffset val="100"/>
        <c:noMultiLvlLbl val="0"/>
      </c:catAx>
      <c:valAx>
        <c:axId val="1212595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21257984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24263616150145784"/>
          <c:y val="6.516312906538857E-2"/>
          <c:w val="0.51467151733342265"/>
          <c:h val="5.2874015748031494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4"/>
    </mc:Choice>
    <mc:Fallback>
      <c:style val="14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23307086614194"/>
          <c:y val="4.312456797751768E-2"/>
          <c:w val="0.80010026246719435"/>
          <c:h val="0.816306307833836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Ильин!$BX$10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Ильин!$BY$9:$CA$9</c:f>
              <c:strCache>
                <c:ptCount val="3"/>
                <c:pt idx="0">
                  <c:v>позитивной агрессивности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Ильин!$BY$10:$CA$10</c:f>
              <c:numCache>
                <c:formatCode>General</c:formatCode>
                <c:ptCount val="3"/>
                <c:pt idx="0">
                  <c:v>8.5300000000000011</c:v>
                </c:pt>
                <c:pt idx="1">
                  <c:v>8.1300000000000008</c:v>
                </c:pt>
                <c:pt idx="2">
                  <c:v>8.8600000000000048</c:v>
                </c:pt>
              </c:numCache>
            </c:numRef>
          </c:val>
        </c:ser>
        <c:ser>
          <c:idx val="1"/>
          <c:order val="1"/>
          <c:tx>
            <c:strRef>
              <c:f>Ильин!$BX$11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Ильин!$BY$9:$CA$9</c:f>
              <c:strCache>
                <c:ptCount val="3"/>
                <c:pt idx="0">
                  <c:v>позитивной агрессивности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Ильин!$BY$11:$CA$11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6.4</c:v>
                </c:pt>
                <c:pt idx="2">
                  <c:v>6.73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240832"/>
        <c:axId val="127242624"/>
      </c:barChart>
      <c:catAx>
        <c:axId val="127240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127242624"/>
        <c:crosses val="autoZero"/>
        <c:auto val="1"/>
        <c:lblAlgn val="ctr"/>
        <c:lblOffset val="100"/>
        <c:noMultiLvlLbl val="0"/>
      </c:catAx>
      <c:valAx>
        <c:axId val="127242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ru-RU"/>
          </a:p>
        </c:txPr>
        <c:crossAx val="1272408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6666744796702395E-2"/>
          <c:y val="0.95747006057088346"/>
          <c:w val="0.94615695538057765"/>
          <c:h val="4.1087334293624302E-2"/>
        </c:manualLayout>
      </c:layout>
      <c:overlay val="0"/>
      <c:txPr>
        <a:bodyPr/>
        <a:lstStyle/>
        <a:p>
          <a:pPr>
            <a:defRPr sz="8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678886716329397"/>
          <c:y val="2.7936446484007262E-2"/>
          <c:w val="0.84551497341886561"/>
          <c:h val="0.83001782173307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Ильин!$BX$10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Ильин!$CB$9:$CD$9</c:f>
              <c:strCache>
                <c:ptCount val="3"/>
                <c:pt idx="0">
                  <c:v>негативной агрес­сивности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Ильин!$CB$10:$CD$10</c:f>
              <c:numCache>
                <c:formatCode>General</c:formatCode>
                <c:ptCount val="3"/>
                <c:pt idx="0">
                  <c:v>9.26</c:v>
                </c:pt>
                <c:pt idx="1">
                  <c:v>8.66</c:v>
                </c:pt>
                <c:pt idx="2">
                  <c:v>8.8600000000000048</c:v>
                </c:pt>
              </c:numCache>
            </c:numRef>
          </c:val>
        </c:ser>
        <c:ser>
          <c:idx val="1"/>
          <c:order val="1"/>
          <c:tx>
            <c:strRef>
              <c:f>Ильин!$BX$11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Ильин!$CB$9:$CD$9</c:f>
              <c:strCache>
                <c:ptCount val="3"/>
                <c:pt idx="0">
                  <c:v>негативной агрес­сивности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Ильин!$CB$11:$CD$11</c:f>
              <c:numCache>
                <c:formatCode>General</c:formatCode>
                <c:ptCount val="3"/>
                <c:pt idx="0">
                  <c:v>7.87</c:v>
                </c:pt>
                <c:pt idx="1">
                  <c:v>6.2</c:v>
                </c:pt>
                <c:pt idx="2">
                  <c:v>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944768"/>
        <c:axId val="126946304"/>
      </c:barChart>
      <c:catAx>
        <c:axId val="126944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126946304"/>
        <c:crosses val="autoZero"/>
        <c:auto val="1"/>
        <c:lblAlgn val="ctr"/>
        <c:lblOffset val="100"/>
        <c:noMultiLvlLbl val="0"/>
      </c:catAx>
      <c:valAx>
        <c:axId val="126946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9447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4423632712941858"/>
          <c:y val="0.96142930619225231"/>
          <c:w val="0.72019903330776203"/>
          <c:h val="3.8570693807747657E-2"/>
        </c:manualLayout>
      </c:layout>
      <c:overlay val="0"/>
      <c:txPr>
        <a:bodyPr/>
        <a:lstStyle/>
        <a:p>
          <a:pPr>
            <a:defRPr sz="8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8CD6BF-68CE-4D75-A6F5-6D4268D10831}" type="doc">
      <dgm:prSet loTypeId="urn:microsoft.com/office/officeart/2005/8/layout/hierarchy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FA3CDA4-E3C0-4068-B5EC-FB2AB17F441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Терапия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средой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57DB61EC-C49C-42A6-84D2-584B56CB2215}" type="parTrans" cxnId="{805D27E5-127D-4A47-824F-8F3152356006}">
      <dgm:prSet/>
      <dgm:spPr/>
      <dgm:t>
        <a:bodyPr/>
        <a:lstStyle/>
        <a:p>
          <a:endParaRPr lang="ru-RU"/>
        </a:p>
      </dgm:t>
    </dgm:pt>
    <dgm:pt modelId="{CE95423A-088A-409C-B1C4-46A94B969D56}" type="sibTrans" cxnId="{805D27E5-127D-4A47-824F-8F3152356006}">
      <dgm:prSet/>
      <dgm:spPr/>
      <dgm:t>
        <a:bodyPr/>
        <a:lstStyle/>
        <a:p>
          <a:endParaRPr lang="ru-RU"/>
        </a:p>
      </dgm:t>
    </dgm:pt>
    <dgm:pt modelId="{122FB550-07B4-47DD-8F36-E2011147D43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Терапия занятостью </a:t>
          </a:r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8720966D-AE7B-4256-B69E-9595CE7FFF63}" type="parTrans" cxnId="{0F910961-961F-4E64-9EAA-849F9FC1D33B}">
      <dgm:prSet/>
      <dgm:spPr/>
      <dgm:t>
        <a:bodyPr/>
        <a:lstStyle/>
        <a:p>
          <a:endParaRPr lang="ru-RU"/>
        </a:p>
      </dgm:t>
    </dgm:pt>
    <dgm:pt modelId="{585A1FAC-1A81-409E-B3AB-66E5BD8A49F8}" type="sibTrans" cxnId="{0F910961-961F-4E64-9EAA-849F9FC1D33B}">
      <dgm:prSet/>
      <dgm:spPr/>
      <dgm:t>
        <a:bodyPr/>
        <a:lstStyle/>
        <a:p>
          <a:endParaRPr lang="ru-RU"/>
        </a:p>
      </dgm:t>
    </dgm:pt>
    <dgm:pt modelId="{8C27C855-8B18-460C-88DE-E8FC4FD3A530}">
      <dgm:prSet custT="1"/>
      <dgm:spPr/>
      <dgm:t>
        <a:bodyPr/>
        <a:lstStyle/>
        <a:p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Арт-терапия</a:t>
          </a:r>
          <a:r>
            <a:rPr lang="ru-RU" sz="2900" b="1" dirty="0" smtClean="0"/>
            <a:t> </a:t>
          </a:r>
          <a:endParaRPr lang="ru-RU" sz="2900" dirty="0"/>
        </a:p>
      </dgm:t>
    </dgm:pt>
    <dgm:pt modelId="{5A2F0069-107A-4523-985E-95268633CFFF}" type="parTrans" cxnId="{992CD90E-40E2-4232-B97B-E1C705CEEC0B}">
      <dgm:prSet/>
      <dgm:spPr/>
      <dgm:t>
        <a:bodyPr/>
        <a:lstStyle/>
        <a:p>
          <a:endParaRPr lang="ru-RU"/>
        </a:p>
      </dgm:t>
    </dgm:pt>
    <dgm:pt modelId="{7C0ADB55-1506-4817-A5A7-5F4C73AF08C3}" type="sibTrans" cxnId="{992CD90E-40E2-4232-B97B-E1C705CEEC0B}">
      <dgm:prSet/>
      <dgm:spPr/>
      <dgm:t>
        <a:bodyPr/>
        <a:lstStyle/>
        <a:p>
          <a:endParaRPr lang="ru-RU"/>
        </a:p>
      </dgm:t>
    </dgm:pt>
    <dgm:pt modelId="{B6421E27-4E62-4DFA-B64C-E7BEEC4FC5E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Психотерапия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708F72C2-1DCF-4DDD-B910-458282512A20}" type="sibTrans" cxnId="{37115FB3-BF51-48DD-8502-C7A7C1219D5C}">
      <dgm:prSet/>
      <dgm:spPr/>
      <dgm:t>
        <a:bodyPr/>
        <a:lstStyle/>
        <a:p>
          <a:endParaRPr lang="ru-RU"/>
        </a:p>
      </dgm:t>
    </dgm:pt>
    <dgm:pt modelId="{1A61BE95-DCE9-4E59-88EC-AEE9826247F6}" type="parTrans" cxnId="{37115FB3-BF51-48DD-8502-C7A7C1219D5C}">
      <dgm:prSet/>
      <dgm:spPr/>
      <dgm:t>
        <a:bodyPr/>
        <a:lstStyle/>
        <a:p>
          <a:endParaRPr lang="ru-RU"/>
        </a:p>
      </dgm:t>
    </dgm:pt>
    <dgm:pt modelId="{242AFEC3-E2AC-4AB2-9B08-C0F68066E0F5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просмотр видеоматериалов, прослушивание музыкальных произведений,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рисование, оригами, чтение, настольные игры.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ru-RU" sz="1800" b="1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7B8E378-29FC-4B70-9754-111909E65C67}" type="sibTrans" cxnId="{AD2C8825-AAE8-4C65-8400-20763CDD85CD}">
      <dgm:prSet/>
      <dgm:spPr/>
      <dgm:t>
        <a:bodyPr/>
        <a:lstStyle/>
        <a:p>
          <a:endParaRPr lang="ru-RU"/>
        </a:p>
      </dgm:t>
    </dgm:pt>
    <dgm:pt modelId="{21E0EBF1-F245-4384-BBB4-BB00C8C84705}" type="parTrans" cxnId="{AD2C8825-AAE8-4C65-8400-20763CDD85CD}">
      <dgm:prSet/>
      <dgm:spPr/>
      <dgm:t>
        <a:bodyPr/>
        <a:lstStyle/>
        <a:p>
          <a:endParaRPr lang="ru-RU"/>
        </a:p>
      </dgm:t>
    </dgm:pt>
    <dgm:pt modelId="{36A8F813-C633-4F74-A33F-4C4C1F04852D}" type="pres">
      <dgm:prSet presAssocID="{2B8CD6BF-68CE-4D75-A6F5-6D4268D1083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03F882-AB52-44AC-8F43-0A4FDDD9721E}" type="pres">
      <dgm:prSet presAssocID="{B6421E27-4E62-4DFA-B64C-E7BEEC4FC5E5}" presName="hierRoot1" presStyleCnt="0"/>
      <dgm:spPr/>
    </dgm:pt>
    <dgm:pt modelId="{D3185596-FDED-402C-8FAB-697DCE6B0383}" type="pres">
      <dgm:prSet presAssocID="{B6421E27-4E62-4DFA-B64C-E7BEEC4FC5E5}" presName="composite" presStyleCnt="0"/>
      <dgm:spPr/>
    </dgm:pt>
    <dgm:pt modelId="{894C281A-279C-4AEC-939C-18136C8A2EBD}" type="pres">
      <dgm:prSet presAssocID="{B6421E27-4E62-4DFA-B64C-E7BEEC4FC5E5}" presName="background" presStyleLbl="node0" presStyleIdx="0" presStyleCnt="1"/>
      <dgm:spPr/>
    </dgm:pt>
    <dgm:pt modelId="{1528071F-2891-478B-9865-0E568E9EBAD0}" type="pres">
      <dgm:prSet presAssocID="{B6421E27-4E62-4DFA-B64C-E7BEEC4FC5E5}" presName="text" presStyleLbl="fgAcc0" presStyleIdx="0" presStyleCnt="1" custScaleX="388984" custScaleY="1273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A327DB-9BD0-4659-B617-FE6ADCA90114}" type="pres">
      <dgm:prSet presAssocID="{B6421E27-4E62-4DFA-B64C-E7BEEC4FC5E5}" presName="hierChild2" presStyleCnt="0"/>
      <dgm:spPr/>
    </dgm:pt>
    <dgm:pt modelId="{3FD4EA02-42A0-4022-9DB2-319C46EE6E32}" type="pres">
      <dgm:prSet presAssocID="{57DB61EC-C49C-42A6-84D2-584B56CB2215}" presName="Name10" presStyleLbl="parChTrans1D2" presStyleIdx="0" presStyleCnt="3"/>
      <dgm:spPr/>
      <dgm:t>
        <a:bodyPr/>
        <a:lstStyle/>
        <a:p>
          <a:endParaRPr lang="ru-RU"/>
        </a:p>
      </dgm:t>
    </dgm:pt>
    <dgm:pt modelId="{FFB0DB2F-99AB-470F-AD32-A4B4B2A11A22}" type="pres">
      <dgm:prSet presAssocID="{9FA3CDA4-E3C0-4068-B5EC-FB2AB17F441D}" presName="hierRoot2" presStyleCnt="0"/>
      <dgm:spPr/>
    </dgm:pt>
    <dgm:pt modelId="{9A42644F-DC0C-46D1-99AB-05D80D5DAC07}" type="pres">
      <dgm:prSet presAssocID="{9FA3CDA4-E3C0-4068-B5EC-FB2AB17F441D}" presName="composite2" presStyleCnt="0"/>
      <dgm:spPr/>
    </dgm:pt>
    <dgm:pt modelId="{75025E7B-9941-4DC6-B708-B16C3125859F}" type="pres">
      <dgm:prSet presAssocID="{9FA3CDA4-E3C0-4068-B5EC-FB2AB17F441D}" presName="background2" presStyleLbl="node2" presStyleIdx="0" presStyleCnt="3"/>
      <dgm:spPr/>
    </dgm:pt>
    <dgm:pt modelId="{32432329-97EC-4330-99B6-B6C038045FCB}" type="pres">
      <dgm:prSet presAssocID="{9FA3CDA4-E3C0-4068-B5EC-FB2AB17F441D}" presName="text2" presStyleLbl="fgAcc2" presStyleIdx="0" presStyleCnt="3" custScaleX="1710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78657E-9E67-474F-A8C9-C7878501431C}" type="pres">
      <dgm:prSet presAssocID="{9FA3CDA4-E3C0-4068-B5EC-FB2AB17F441D}" presName="hierChild3" presStyleCnt="0"/>
      <dgm:spPr/>
    </dgm:pt>
    <dgm:pt modelId="{3C5DFBB3-4B85-4F53-ABF9-F9E573B36F1B}" type="pres">
      <dgm:prSet presAssocID="{8720966D-AE7B-4256-B69E-9595CE7FFF6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8CE3664C-1517-4D36-8FA6-FAFBACC354BB}" type="pres">
      <dgm:prSet presAssocID="{122FB550-07B4-47DD-8F36-E2011147D436}" presName="hierRoot2" presStyleCnt="0"/>
      <dgm:spPr/>
    </dgm:pt>
    <dgm:pt modelId="{F270A91E-B89C-4F22-8346-F10715763F0B}" type="pres">
      <dgm:prSet presAssocID="{122FB550-07B4-47DD-8F36-E2011147D436}" presName="composite2" presStyleCnt="0"/>
      <dgm:spPr/>
    </dgm:pt>
    <dgm:pt modelId="{4B2AA2BC-913B-4583-8A2A-E242B0912E5B}" type="pres">
      <dgm:prSet presAssocID="{122FB550-07B4-47DD-8F36-E2011147D436}" presName="background2" presStyleLbl="node2" presStyleIdx="1" presStyleCnt="3"/>
      <dgm:spPr/>
    </dgm:pt>
    <dgm:pt modelId="{4AB69BB7-6192-4543-9D8B-6FB13206DB80}" type="pres">
      <dgm:prSet presAssocID="{122FB550-07B4-47DD-8F36-E2011147D436}" presName="text2" presStyleLbl="fgAcc2" presStyleIdx="1" presStyleCnt="3" custScaleX="1669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444645-499A-4472-8503-FFC4904C29E1}" type="pres">
      <dgm:prSet presAssocID="{122FB550-07B4-47DD-8F36-E2011147D436}" presName="hierChild3" presStyleCnt="0"/>
      <dgm:spPr/>
    </dgm:pt>
    <dgm:pt modelId="{4D876B82-561F-4CF0-B973-54B4C6E45E2E}" type="pres">
      <dgm:prSet presAssocID="{21E0EBF1-F245-4384-BBB4-BB00C8C84705}" presName="Name17" presStyleLbl="parChTrans1D3" presStyleIdx="0" presStyleCnt="1"/>
      <dgm:spPr/>
      <dgm:t>
        <a:bodyPr/>
        <a:lstStyle/>
        <a:p>
          <a:endParaRPr lang="ru-RU"/>
        </a:p>
      </dgm:t>
    </dgm:pt>
    <dgm:pt modelId="{62DC9575-C975-4107-9E63-5C83CBE276FE}" type="pres">
      <dgm:prSet presAssocID="{242AFEC3-E2AC-4AB2-9B08-C0F68066E0F5}" presName="hierRoot3" presStyleCnt="0"/>
      <dgm:spPr/>
    </dgm:pt>
    <dgm:pt modelId="{E299AB37-044A-4218-820C-425C4BE89456}" type="pres">
      <dgm:prSet presAssocID="{242AFEC3-E2AC-4AB2-9B08-C0F68066E0F5}" presName="composite3" presStyleCnt="0"/>
      <dgm:spPr/>
    </dgm:pt>
    <dgm:pt modelId="{DDD6A752-18F0-4B0A-B30E-B8B48FE996A3}" type="pres">
      <dgm:prSet presAssocID="{242AFEC3-E2AC-4AB2-9B08-C0F68066E0F5}" presName="background3" presStyleLbl="node3" presStyleIdx="0" presStyleCnt="1"/>
      <dgm:spPr/>
    </dgm:pt>
    <dgm:pt modelId="{46785823-2469-4AEF-B2FA-FF372C54C4AF}" type="pres">
      <dgm:prSet presAssocID="{242AFEC3-E2AC-4AB2-9B08-C0F68066E0F5}" presName="text3" presStyleLbl="fgAcc3" presStyleIdx="0" presStyleCnt="1" custScaleX="524857" custScaleY="182011" custLinFactNeighborX="2864" custLinFactNeighborY="16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FF7D48-BD9C-4B29-AFDD-D75138FE6B83}" type="pres">
      <dgm:prSet presAssocID="{242AFEC3-E2AC-4AB2-9B08-C0F68066E0F5}" presName="hierChild4" presStyleCnt="0"/>
      <dgm:spPr/>
    </dgm:pt>
    <dgm:pt modelId="{11CB4252-FB4D-4501-A3CF-20A60D02A3F6}" type="pres">
      <dgm:prSet presAssocID="{5A2F0069-107A-4523-985E-95268633CFFF}" presName="Name10" presStyleLbl="parChTrans1D2" presStyleIdx="2" presStyleCnt="3"/>
      <dgm:spPr/>
      <dgm:t>
        <a:bodyPr/>
        <a:lstStyle/>
        <a:p>
          <a:endParaRPr lang="ru-RU"/>
        </a:p>
      </dgm:t>
    </dgm:pt>
    <dgm:pt modelId="{80951057-B4D1-4221-8404-D45EFD3D6747}" type="pres">
      <dgm:prSet presAssocID="{8C27C855-8B18-460C-88DE-E8FC4FD3A530}" presName="hierRoot2" presStyleCnt="0"/>
      <dgm:spPr/>
    </dgm:pt>
    <dgm:pt modelId="{15937D4E-6037-465D-B4CD-7E383FFF8C90}" type="pres">
      <dgm:prSet presAssocID="{8C27C855-8B18-460C-88DE-E8FC4FD3A530}" presName="composite2" presStyleCnt="0"/>
      <dgm:spPr/>
    </dgm:pt>
    <dgm:pt modelId="{6D96BE07-AC1E-45C5-AFF8-58C6284D2181}" type="pres">
      <dgm:prSet presAssocID="{8C27C855-8B18-460C-88DE-E8FC4FD3A530}" presName="background2" presStyleLbl="node2" presStyleIdx="2" presStyleCnt="3"/>
      <dgm:spPr/>
    </dgm:pt>
    <dgm:pt modelId="{C15173DB-1D28-4D55-AEA6-63563053D5A0}" type="pres">
      <dgm:prSet presAssocID="{8C27C855-8B18-460C-88DE-E8FC4FD3A530}" presName="text2" presStyleLbl="fgAcc2" presStyleIdx="2" presStyleCnt="3" custScaleX="151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71C621-5218-467D-B773-45488D561906}" type="pres">
      <dgm:prSet presAssocID="{8C27C855-8B18-460C-88DE-E8FC4FD3A530}" presName="hierChild3" presStyleCnt="0"/>
      <dgm:spPr/>
    </dgm:pt>
  </dgm:ptLst>
  <dgm:cxnLst>
    <dgm:cxn modelId="{AD2C8825-AAE8-4C65-8400-20763CDD85CD}" srcId="{122FB550-07B4-47DD-8F36-E2011147D436}" destId="{242AFEC3-E2AC-4AB2-9B08-C0F68066E0F5}" srcOrd="0" destOrd="0" parTransId="{21E0EBF1-F245-4384-BBB4-BB00C8C84705}" sibTransId="{D7B8E378-29FC-4B70-9754-111909E65C67}"/>
    <dgm:cxn modelId="{A5AF31A1-5964-4FB3-8CCC-93C35BCE0237}" type="presOf" srcId="{B6421E27-4E62-4DFA-B64C-E7BEEC4FC5E5}" destId="{1528071F-2891-478B-9865-0E568E9EBAD0}" srcOrd="0" destOrd="0" presId="urn:microsoft.com/office/officeart/2005/8/layout/hierarchy1"/>
    <dgm:cxn modelId="{1E5075F2-8FD1-4742-AAE3-EA2A6297807F}" type="presOf" srcId="{242AFEC3-E2AC-4AB2-9B08-C0F68066E0F5}" destId="{46785823-2469-4AEF-B2FA-FF372C54C4AF}" srcOrd="0" destOrd="0" presId="urn:microsoft.com/office/officeart/2005/8/layout/hierarchy1"/>
    <dgm:cxn modelId="{0F910961-961F-4E64-9EAA-849F9FC1D33B}" srcId="{B6421E27-4E62-4DFA-B64C-E7BEEC4FC5E5}" destId="{122FB550-07B4-47DD-8F36-E2011147D436}" srcOrd="1" destOrd="0" parTransId="{8720966D-AE7B-4256-B69E-9595CE7FFF63}" sibTransId="{585A1FAC-1A81-409E-B3AB-66E5BD8A49F8}"/>
    <dgm:cxn modelId="{263A7BE4-3D1E-45F1-B48C-17DDA7954354}" type="presOf" srcId="{9FA3CDA4-E3C0-4068-B5EC-FB2AB17F441D}" destId="{32432329-97EC-4330-99B6-B6C038045FCB}" srcOrd="0" destOrd="0" presId="urn:microsoft.com/office/officeart/2005/8/layout/hierarchy1"/>
    <dgm:cxn modelId="{C470F048-2C31-4F41-AF93-E56C9B6205F9}" type="presOf" srcId="{57DB61EC-C49C-42A6-84D2-584B56CB2215}" destId="{3FD4EA02-42A0-4022-9DB2-319C46EE6E32}" srcOrd="0" destOrd="0" presId="urn:microsoft.com/office/officeart/2005/8/layout/hierarchy1"/>
    <dgm:cxn modelId="{805D27E5-127D-4A47-824F-8F3152356006}" srcId="{B6421E27-4E62-4DFA-B64C-E7BEEC4FC5E5}" destId="{9FA3CDA4-E3C0-4068-B5EC-FB2AB17F441D}" srcOrd="0" destOrd="0" parTransId="{57DB61EC-C49C-42A6-84D2-584B56CB2215}" sibTransId="{CE95423A-088A-409C-B1C4-46A94B969D56}"/>
    <dgm:cxn modelId="{B629CF6F-7E56-4770-AC49-92E7D33C3D09}" type="presOf" srcId="{122FB550-07B4-47DD-8F36-E2011147D436}" destId="{4AB69BB7-6192-4543-9D8B-6FB13206DB80}" srcOrd="0" destOrd="0" presId="urn:microsoft.com/office/officeart/2005/8/layout/hierarchy1"/>
    <dgm:cxn modelId="{8B34087E-0E4D-4D3A-A346-872BDE2D875B}" type="presOf" srcId="{21E0EBF1-F245-4384-BBB4-BB00C8C84705}" destId="{4D876B82-561F-4CF0-B973-54B4C6E45E2E}" srcOrd="0" destOrd="0" presId="urn:microsoft.com/office/officeart/2005/8/layout/hierarchy1"/>
    <dgm:cxn modelId="{603F6B6D-7DD3-4322-B5E0-00FEC02AC20F}" type="presOf" srcId="{8C27C855-8B18-460C-88DE-E8FC4FD3A530}" destId="{C15173DB-1D28-4D55-AEA6-63563053D5A0}" srcOrd="0" destOrd="0" presId="urn:microsoft.com/office/officeart/2005/8/layout/hierarchy1"/>
    <dgm:cxn modelId="{992CD90E-40E2-4232-B97B-E1C705CEEC0B}" srcId="{B6421E27-4E62-4DFA-B64C-E7BEEC4FC5E5}" destId="{8C27C855-8B18-460C-88DE-E8FC4FD3A530}" srcOrd="2" destOrd="0" parTransId="{5A2F0069-107A-4523-985E-95268633CFFF}" sibTransId="{7C0ADB55-1506-4817-A5A7-5F4C73AF08C3}"/>
    <dgm:cxn modelId="{37115FB3-BF51-48DD-8502-C7A7C1219D5C}" srcId="{2B8CD6BF-68CE-4D75-A6F5-6D4268D10831}" destId="{B6421E27-4E62-4DFA-B64C-E7BEEC4FC5E5}" srcOrd="0" destOrd="0" parTransId="{1A61BE95-DCE9-4E59-88EC-AEE9826247F6}" sibTransId="{708F72C2-1DCF-4DDD-B910-458282512A20}"/>
    <dgm:cxn modelId="{16846814-A8A2-4D3D-A3C2-6B80CA7D6038}" type="presOf" srcId="{8720966D-AE7B-4256-B69E-9595CE7FFF63}" destId="{3C5DFBB3-4B85-4F53-ABF9-F9E573B36F1B}" srcOrd="0" destOrd="0" presId="urn:microsoft.com/office/officeart/2005/8/layout/hierarchy1"/>
    <dgm:cxn modelId="{5F407BDC-4F9E-474C-94F7-DA072CEBE3AE}" type="presOf" srcId="{5A2F0069-107A-4523-985E-95268633CFFF}" destId="{11CB4252-FB4D-4501-A3CF-20A60D02A3F6}" srcOrd="0" destOrd="0" presId="urn:microsoft.com/office/officeart/2005/8/layout/hierarchy1"/>
    <dgm:cxn modelId="{4C2FA0D3-F605-4ABC-89C3-42F708A1CDC5}" type="presOf" srcId="{2B8CD6BF-68CE-4D75-A6F5-6D4268D10831}" destId="{36A8F813-C633-4F74-A33F-4C4C1F04852D}" srcOrd="0" destOrd="0" presId="urn:microsoft.com/office/officeart/2005/8/layout/hierarchy1"/>
    <dgm:cxn modelId="{55B48A2F-D699-4966-BF00-CA616F0D5A8A}" type="presParOf" srcId="{36A8F813-C633-4F74-A33F-4C4C1F04852D}" destId="{2203F882-AB52-44AC-8F43-0A4FDDD9721E}" srcOrd="0" destOrd="0" presId="urn:microsoft.com/office/officeart/2005/8/layout/hierarchy1"/>
    <dgm:cxn modelId="{3EB63147-1C41-4FFC-AF65-B472DCD89FCD}" type="presParOf" srcId="{2203F882-AB52-44AC-8F43-0A4FDDD9721E}" destId="{D3185596-FDED-402C-8FAB-697DCE6B0383}" srcOrd="0" destOrd="0" presId="urn:microsoft.com/office/officeart/2005/8/layout/hierarchy1"/>
    <dgm:cxn modelId="{66C18403-74AC-475B-AFB3-8890631CA979}" type="presParOf" srcId="{D3185596-FDED-402C-8FAB-697DCE6B0383}" destId="{894C281A-279C-4AEC-939C-18136C8A2EBD}" srcOrd="0" destOrd="0" presId="urn:microsoft.com/office/officeart/2005/8/layout/hierarchy1"/>
    <dgm:cxn modelId="{CBB45BC6-F8C4-4580-9739-46631AF1E76F}" type="presParOf" srcId="{D3185596-FDED-402C-8FAB-697DCE6B0383}" destId="{1528071F-2891-478B-9865-0E568E9EBAD0}" srcOrd="1" destOrd="0" presId="urn:microsoft.com/office/officeart/2005/8/layout/hierarchy1"/>
    <dgm:cxn modelId="{79017B0D-72D4-4E20-95AF-1F824387A1F0}" type="presParOf" srcId="{2203F882-AB52-44AC-8F43-0A4FDDD9721E}" destId="{B6A327DB-9BD0-4659-B617-FE6ADCA90114}" srcOrd="1" destOrd="0" presId="urn:microsoft.com/office/officeart/2005/8/layout/hierarchy1"/>
    <dgm:cxn modelId="{A48F77E9-5EA6-4CE1-8E66-68007BB25C91}" type="presParOf" srcId="{B6A327DB-9BD0-4659-B617-FE6ADCA90114}" destId="{3FD4EA02-42A0-4022-9DB2-319C46EE6E32}" srcOrd="0" destOrd="0" presId="urn:microsoft.com/office/officeart/2005/8/layout/hierarchy1"/>
    <dgm:cxn modelId="{E76644CD-0D68-42D3-858C-BC3D55B4A390}" type="presParOf" srcId="{B6A327DB-9BD0-4659-B617-FE6ADCA90114}" destId="{FFB0DB2F-99AB-470F-AD32-A4B4B2A11A22}" srcOrd="1" destOrd="0" presId="urn:microsoft.com/office/officeart/2005/8/layout/hierarchy1"/>
    <dgm:cxn modelId="{9E8760B7-34DC-45A3-A970-0CA82F647BED}" type="presParOf" srcId="{FFB0DB2F-99AB-470F-AD32-A4B4B2A11A22}" destId="{9A42644F-DC0C-46D1-99AB-05D80D5DAC07}" srcOrd="0" destOrd="0" presId="urn:microsoft.com/office/officeart/2005/8/layout/hierarchy1"/>
    <dgm:cxn modelId="{B444488B-24F2-4B2E-B87D-C12469C2C986}" type="presParOf" srcId="{9A42644F-DC0C-46D1-99AB-05D80D5DAC07}" destId="{75025E7B-9941-4DC6-B708-B16C3125859F}" srcOrd="0" destOrd="0" presId="urn:microsoft.com/office/officeart/2005/8/layout/hierarchy1"/>
    <dgm:cxn modelId="{682D50C9-6B31-4834-9DCD-9B21D647E2B7}" type="presParOf" srcId="{9A42644F-DC0C-46D1-99AB-05D80D5DAC07}" destId="{32432329-97EC-4330-99B6-B6C038045FCB}" srcOrd="1" destOrd="0" presId="urn:microsoft.com/office/officeart/2005/8/layout/hierarchy1"/>
    <dgm:cxn modelId="{FABAF0B5-2EAD-409F-BB9B-72FC1444A556}" type="presParOf" srcId="{FFB0DB2F-99AB-470F-AD32-A4B4B2A11A22}" destId="{9D78657E-9E67-474F-A8C9-C7878501431C}" srcOrd="1" destOrd="0" presId="urn:microsoft.com/office/officeart/2005/8/layout/hierarchy1"/>
    <dgm:cxn modelId="{FBB524B1-8FFE-4788-A03E-9CBD42FF3267}" type="presParOf" srcId="{B6A327DB-9BD0-4659-B617-FE6ADCA90114}" destId="{3C5DFBB3-4B85-4F53-ABF9-F9E573B36F1B}" srcOrd="2" destOrd="0" presId="urn:microsoft.com/office/officeart/2005/8/layout/hierarchy1"/>
    <dgm:cxn modelId="{E472BAFC-3C34-4F1D-8670-6FD5AC0C8A1F}" type="presParOf" srcId="{B6A327DB-9BD0-4659-B617-FE6ADCA90114}" destId="{8CE3664C-1517-4D36-8FA6-FAFBACC354BB}" srcOrd="3" destOrd="0" presId="urn:microsoft.com/office/officeart/2005/8/layout/hierarchy1"/>
    <dgm:cxn modelId="{02242095-912B-4AA0-AF74-881B60BAD193}" type="presParOf" srcId="{8CE3664C-1517-4D36-8FA6-FAFBACC354BB}" destId="{F270A91E-B89C-4F22-8346-F10715763F0B}" srcOrd="0" destOrd="0" presId="urn:microsoft.com/office/officeart/2005/8/layout/hierarchy1"/>
    <dgm:cxn modelId="{D637CDCF-2561-42B7-BBFF-50126CB71222}" type="presParOf" srcId="{F270A91E-B89C-4F22-8346-F10715763F0B}" destId="{4B2AA2BC-913B-4583-8A2A-E242B0912E5B}" srcOrd="0" destOrd="0" presId="urn:microsoft.com/office/officeart/2005/8/layout/hierarchy1"/>
    <dgm:cxn modelId="{29D0E791-D203-4018-B13A-162DDBCFE101}" type="presParOf" srcId="{F270A91E-B89C-4F22-8346-F10715763F0B}" destId="{4AB69BB7-6192-4543-9D8B-6FB13206DB80}" srcOrd="1" destOrd="0" presId="urn:microsoft.com/office/officeart/2005/8/layout/hierarchy1"/>
    <dgm:cxn modelId="{72AEFFF0-1A6F-48E5-B0BE-E261316FD219}" type="presParOf" srcId="{8CE3664C-1517-4D36-8FA6-FAFBACC354BB}" destId="{C7444645-499A-4472-8503-FFC4904C29E1}" srcOrd="1" destOrd="0" presId="urn:microsoft.com/office/officeart/2005/8/layout/hierarchy1"/>
    <dgm:cxn modelId="{9F3E64B2-8746-4D2A-B404-CD3201316004}" type="presParOf" srcId="{C7444645-499A-4472-8503-FFC4904C29E1}" destId="{4D876B82-561F-4CF0-B973-54B4C6E45E2E}" srcOrd="0" destOrd="0" presId="urn:microsoft.com/office/officeart/2005/8/layout/hierarchy1"/>
    <dgm:cxn modelId="{BE06C8FA-2545-4B26-8F0F-68DE4B56434F}" type="presParOf" srcId="{C7444645-499A-4472-8503-FFC4904C29E1}" destId="{62DC9575-C975-4107-9E63-5C83CBE276FE}" srcOrd="1" destOrd="0" presId="urn:microsoft.com/office/officeart/2005/8/layout/hierarchy1"/>
    <dgm:cxn modelId="{8BB914F4-B185-448F-AE59-52456C185900}" type="presParOf" srcId="{62DC9575-C975-4107-9E63-5C83CBE276FE}" destId="{E299AB37-044A-4218-820C-425C4BE89456}" srcOrd="0" destOrd="0" presId="urn:microsoft.com/office/officeart/2005/8/layout/hierarchy1"/>
    <dgm:cxn modelId="{5943BB6D-FA27-4963-9EDC-3370F0DF3A74}" type="presParOf" srcId="{E299AB37-044A-4218-820C-425C4BE89456}" destId="{DDD6A752-18F0-4B0A-B30E-B8B48FE996A3}" srcOrd="0" destOrd="0" presId="urn:microsoft.com/office/officeart/2005/8/layout/hierarchy1"/>
    <dgm:cxn modelId="{2FA4544A-C523-4759-AEA6-262D9B3DD053}" type="presParOf" srcId="{E299AB37-044A-4218-820C-425C4BE89456}" destId="{46785823-2469-4AEF-B2FA-FF372C54C4AF}" srcOrd="1" destOrd="0" presId="urn:microsoft.com/office/officeart/2005/8/layout/hierarchy1"/>
    <dgm:cxn modelId="{8B8DA6E4-C9A8-4402-8533-8F8D717F6CCA}" type="presParOf" srcId="{62DC9575-C975-4107-9E63-5C83CBE276FE}" destId="{CAFF7D48-BD9C-4B29-AFDD-D75138FE6B83}" srcOrd="1" destOrd="0" presId="urn:microsoft.com/office/officeart/2005/8/layout/hierarchy1"/>
    <dgm:cxn modelId="{FD0AF707-5D22-4449-8F4F-A985395F92D2}" type="presParOf" srcId="{B6A327DB-9BD0-4659-B617-FE6ADCA90114}" destId="{11CB4252-FB4D-4501-A3CF-20A60D02A3F6}" srcOrd="4" destOrd="0" presId="urn:microsoft.com/office/officeart/2005/8/layout/hierarchy1"/>
    <dgm:cxn modelId="{76478444-E338-4D1C-8117-B15C759380E1}" type="presParOf" srcId="{B6A327DB-9BD0-4659-B617-FE6ADCA90114}" destId="{80951057-B4D1-4221-8404-D45EFD3D6747}" srcOrd="5" destOrd="0" presId="urn:microsoft.com/office/officeart/2005/8/layout/hierarchy1"/>
    <dgm:cxn modelId="{343B3A4A-1B1D-41AD-8DB2-3844F569F6BF}" type="presParOf" srcId="{80951057-B4D1-4221-8404-D45EFD3D6747}" destId="{15937D4E-6037-465D-B4CD-7E383FFF8C90}" srcOrd="0" destOrd="0" presId="urn:microsoft.com/office/officeart/2005/8/layout/hierarchy1"/>
    <dgm:cxn modelId="{06223454-93E9-4566-A628-18B93BE6A026}" type="presParOf" srcId="{15937D4E-6037-465D-B4CD-7E383FFF8C90}" destId="{6D96BE07-AC1E-45C5-AFF8-58C6284D2181}" srcOrd="0" destOrd="0" presId="urn:microsoft.com/office/officeart/2005/8/layout/hierarchy1"/>
    <dgm:cxn modelId="{0EFB2F6F-DF8B-47C6-81FC-10E215CAE8F6}" type="presParOf" srcId="{15937D4E-6037-465D-B4CD-7E383FFF8C90}" destId="{C15173DB-1D28-4D55-AEA6-63563053D5A0}" srcOrd="1" destOrd="0" presId="urn:microsoft.com/office/officeart/2005/8/layout/hierarchy1"/>
    <dgm:cxn modelId="{5126C412-B585-45A0-B017-B3BBF74450EE}" type="presParOf" srcId="{80951057-B4D1-4221-8404-D45EFD3D6747}" destId="{CE71C621-5218-467D-B773-45488D56190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0.47946</cdr:x>
      <cdr:y>0.16194</cdr:y>
    </cdr:from>
    <cdr:to>
      <cdr:x>0.54093</cdr:x>
      <cdr:y>0.26316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2786082" y="571504"/>
          <a:ext cx="357190" cy="35719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0.35938</cdr:x>
      <cdr:y>0.4</cdr:y>
    </cdr:from>
    <cdr:to>
      <cdr:x>0.64063</cdr:x>
      <cdr:y>0.65334</cdr:y>
    </cdr:to>
    <cdr:sp macro="" textlink="">
      <cdr:nvSpPr>
        <cdr:cNvPr id="2" name="Блок-схема: узел 1"/>
        <cdr:cNvSpPr/>
      </cdr:nvSpPr>
      <cdr:spPr>
        <a:xfrm xmlns:a="http://schemas.openxmlformats.org/drawingml/2006/main">
          <a:off x="1643074" y="2143140"/>
          <a:ext cx="1285884" cy="1357322"/>
        </a:xfrm>
        <a:prstGeom xmlns:a="http://schemas.openxmlformats.org/drawingml/2006/main" prst="flowChartConnector">
          <a:avLst/>
        </a:prstGeom>
        <a:solidFill xmlns:a="http://schemas.openxmlformats.org/drawingml/2006/main">
          <a:srgbClr val="FF0000">
            <a:alpha val="45000"/>
          </a:srgbClr>
        </a:solidFill>
        <a:ln xmlns:a="http://schemas.openxmlformats.org/drawingml/2006/main" w="25400" cap="flat" cmpd="sng" algn="ctr">
          <a:solidFill>
            <a:srgbClr val="3891A7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Gill Sans MT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4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21.jpeg"/><Relationship Id="rId10" Type="http://schemas.openxmlformats.org/officeDocument/2006/relationships/image" Target="../media/image15.jpeg"/><Relationship Id="rId4" Type="http://schemas.openxmlformats.org/officeDocument/2006/relationships/image" Target="../media/image19.jpeg"/><Relationship Id="rId9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chart" Target="../charts/chart2.xml"/><Relationship Id="rId4" Type="http://schemas.openxmlformats.org/officeDocument/2006/relationships/image" Target="../media/image13.jpeg"/><Relationship Id="rId9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chart" Target="../charts/chart4.xml"/><Relationship Id="rId4" Type="http://schemas.openxmlformats.org/officeDocument/2006/relationships/image" Target="../media/image13.jpeg"/><Relationship Id="rId9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chart" Target="../charts/chart6.xml"/><Relationship Id="rId7" Type="http://schemas.openxmlformats.org/officeDocument/2006/relationships/image" Target="../media/image14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chart" Target="../charts/chart7.xml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chart" Target="../charts/chart10.xml"/><Relationship Id="rId5" Type="http://schemas.openxmlformats.org/officeDocument/2006/relationships/image" Target="../media/image14.jpeg"/><Relationship Id="rId10" Type="http://schemas.openxmlformats.org/officeDocument/2006/relationships/chart" Target="../charts/chart9.xml"/><Relationship Id="rId4" Type="http://schemas.openxmlformats.org/officeDocument/2006/relationships/image" Target="../media/image13.jpeg"/><Relationship Id="rId9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chart" Target="../charts/chart12.xml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chart" Target="../charts/chart14.xml"/><Relationship Id="rId4" Type="http://schemas.openxmlformats.org/officeDocument/2006/relationships/image" Target="../media/image13.jpeg"/><Relationship Id="rId9" Type="http://schemas.openxmlformats.org/officeDocument/2006/relationships/chart" Target="../charts/char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chart" Target="../charts/chart16.xml"/><Relationship Id="rId4" Type="http://schemas.openxmlformats.org/officeDocument/2006/relationships/image" Target="../media/image13.jpeg"/><Relationship Id="rId9" Type="http://schemas.openxmlformats.org/officeDocument/2006/relationships/chart" Target="../charts/char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9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7.jpeg"/><Relationship Id="rId5" Type="http://schemas.openxmlformats.org/officeDocument/2006/relationships/image" Target="../media/image14.jpeg"/><Relationship Id="rId10" Type="http://schemas.openxmlformats.org/officeDocument/2006/relationships/image" Target="../media/image26.jpeg"/><Relationship Id="rId4" Type="http://schemas.openxmlformats.org/officeDocument/2006/relationships/image" Target="../media/image13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microsoft.com/office/2007/relationships/diagramDrawing" Target="../diagrams/drawing1.xml"/><Relationship Id="rId18" Type="http://schemas.openxmlformats.org/officeDocument/2006/relationships/image" Target="../media/image23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diagramColors" Target="../diagrams/colors1.xml"/><Relationship Id="rId17" Type="http://schemas.openxmlformats.org/officeDocument/2006/relationships/image" Target="../media/image22.jpeg"/><Relationship Id="rId2" Type="http://schemas.openxmlformats.org/officeDocument/2006/relationships/image" Target="../media/image11.jpe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14.jpeg"/><Relationship Id="rId15" Type="http://schemas.openxmlformats.org/officeDocument/2006/relationships/image" Target="../media/image20.jpeg"/><Relationship Id="rId10" Type="http://schemas.openxmlformats.org/officeDocument/2006/relationships/diagramLayout" Target="../diagrams/layout1.xml"/><Relationship Id="rId4" Type="http://schemas.openxmlformats.org/officeDocument/2006/relationships/image" Target="../media/image13.jpeg"/><Relationship Id="rId9" Type="http://schemas.openxmlformats.org/officeDocument/2006/relationships/diagramData" Target="../diagrams/data1.xml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4624"/>
            <a:ext cx="9144000" cy="908720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8084"/>
            <a:ext cx="8820472" cy="38781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6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  </a:t>
            </a:r>
            <a:r>
              <a:rPr lang="en-US" sz="27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II </a:t>
            </a:r>
            <a:r>
              <a:rPr lang="ru-RU" sz="27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проект ОПСА</a:t>
            </a:r>
            <a:br>
              <a:rPr lang="ru-RU" sz="27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27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«Исследования в сестринском деле»  2013-2014 гг.</a:t>
            </a:r>
            <a:br>
              <a:rPr lang="ru-RU" sz="27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 </a:t>
            </a:r>
            <a:b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</a:br>
            <a: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/>
            </a:r>
            <a:b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</a:br>
            <a: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/>
            </a:r>
            <a:b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</a:br>
            <a: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/>
            </a:r>
            <a:b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</a:br>
            <a: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/>
            </a:r>
            <a:br>
              <a:rPr lang="ru-RU" sz="1300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</a:br>
            <a:r>
              <a:rPr lang="ru-RU" sz="3100" b="1" dirty="0" smtClean="0"/>
              <a:t>Способы  </a:t>
            </a:r>
            <a:r>
              <a:rPr lang="ru-RU" sz="3100" b="1" dirty="0" err="1" smtClean="0"/>
              <a:t>немедикаментозного</a:t>
            </a:r>
            <a:r>
              <a:rPr lang="ru-RU" sz="3100" b="1" dirty="0" smtClean="0"/>
              <a:t> </a:t>
            </a:r>
            <a:br>
              <a:rPr lang="ru-RU" sz="3100" b="1" dirty="0" smtClean="0"/>
            </a:br>
            <a:r>
              <a:rPr lang="ru-RU" sz="3100" b="1" dirty="0" smtClean="0"/>
              <a:t>снижения уровня психоэмоциональных</a:t>
            </a:r>
            <a:br>
              <a:rPr lang="ru-RU" sz="3100" b="1" dirty="0" smtClean="0"/>
            </a:br>
            <a:r>
              <a:rPr lang="ru-RU" sz="3100" b="1" dirty="0" smtClean="0"/>
              <a:t> расстройств  у </a:t>
            </a:r>
            <a:r>
              <a:rPr lang="ru-RU" sz="3100" b="1" dirty="0"/>
              <a:t>пациентов</a:t>
            </a:r>
            <a:br>
              <a:rPr lang="ru-RU" sz="3100" b="1" dirty="0"/>
            </a:br>
            <a:r>
              <a:rPr lang="ru-RU" sz="3100" b="1" dirty="0"/>
              <a:t> наркологического стационара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sz="3100" dirty="0"/>
          </a:p>
        </p:txBody>
      </p:sp>
      <p:pic>
        <p:nvPicPr>
          <p:cNvPr id="4" name="Рисунок 3" descr="DSC044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5293172"/>
            <a:ext cx="3143272" cy="1564827"/>
          </a:xfrm>
          <a:prstGeom prst="rect">
            <a:avLst/>
          </a:prstGeom>
        </p:spPr>
      </p:pic>
      <p:pic>
        <p:nvPicPr>
          <p:cNvPr id="5" name="Рисунок 4" descr="ЛРЦ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6644" y="5306983"/>
            <a:ext cx="1857388" cy="1551017"/>
          </a:xfrm>
          <a:prstGeom prst="rect">
            <a:avLst/>
          </a:prstGeom>
        </p:spPr>
      </p:pic>
      <p:pic>
        <p:nvPicPr>
          <p:cNvPr id="6" name="Рисунок 5" descr="диспансер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86387"/>
            <a:ext cx="2143108" cy="1571613"/>
          </a:xfrm>
          <a:prstGeom prst="rect">
            <a:avLst/>
          </a:prstGeom>
        </p:spPr>
      </p:pic>
      <p:pic>
        <p:nvPicPr>
          <p:cNvPr id="8" name="Рисунок 7" descr="день м с 2009год 05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12356" y="5286388"/>
            <a:ext cx="2031016" cy="15716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20072" y="4295998"/>
            <a:ext cx="370402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О. Г.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Чаркова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медицинская сестра исследователь,</a:t>
            </a:r>
          </a:p>
          <a:p>
            <a:pPr algn="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старшая медицинская сестра </a:t>
            </a:r>
          </a:p>
          <a:p>
            <a:pPr algn="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амбулаторно-поликлинической службы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://im6-tub-ru.yandex.net/i?id=514552510-1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5500702"/>
            <a:ext cx="3071834" cy="1357298"/>
          </a:xfrm>
          <a:prstGeom prst="rect">
            <a:avLst/>
          </a:prstGeom>
          <a:noFill/>
        </p:spPr>
      </p:pic>
      <p:pic>
        <p:nvPicPr>
          <p:cNvPr id="20" name="Picture 9" descr="F:\науч работа\фото долж инструк\P10605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8583" y="2357430"/>
            <a:ext cx="2032573" cy="928694"/>
          </a:xfrm>
          <a:prstGeom prst="rect">
            <a:avLst/>
          </a:prstGeom>
          <a:noFill/>
        </p:spPr>
      </p:pic>
      <p:pic>
        <p:nvPicPr>
          <p:cNvPr id="18" name="Picture 4" descr="http://im7-tub-ru.yandex.net/i?id=509187711-6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53324">
            <a:off x="4749827" y="2247401"/>
            <a:ext cx="1421423" cy="1428760"/>
          </a:xfrm>
          <a:prstGeom prst="rect">
            <a:avLst/>
          </a:prstGeom>
          <a:noFill/>
        </p:spPr>
      </p:pic>
      <p:pic>
        <p:nvPicPr>
          <p:cNvPr id="19" name="Picture 8" descr="http://im7-tub-ru.yandex.net/i?id=126354611-5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428868"/>
            <a:ext cx="857256" cy="896227"/>
          </a:xfrm>
          <a:prstGeom prst="rect">
            <a:avLst/>
          </a:prstGeom>
          <a:noFill/>
        </p:spPr>
      </p:pic>
      <p:sp>
        <p:nvSpPr>
          <p:cNvPr id="24" name="Пятиугольник 23"/>
          <p:cNvSpPr/>
          <p:nvPr/>
        </p:nvSpPr>
        <p:spPr>
          <a:xfrm flipH="1">
            <a:off x="4572000" y="3286124"/>
            <a:ext cx="4572000" cy="2643206"/>
          </a:xfrm>
          <a:prstGeom prst="homePlate">
            <a:avLst>
              <a:gd name="adj" fmla="val 7574"/>
            </a:avLst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Aft>
                <a:spcPts val="0"/>
              </a:spcAft>
              <a:buFontTx/>
              <a:buChar char="-"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просмотр видеоматериалов, </a:t>
            </a:r>
          </a:p>
          <a:p>
            <a:pPr lvl="0">
              <a:lnSpc>
                <a:spcPct val="100000"/>
              </a:lnSpc>
              <a:spcAft>
                <a:spcPts val="0"/>
              </a:spcAft>
              <a:buFontTx/>
              <a:buChar char="-"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прослушивание музыкальных произведений,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рисование, 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оригами, 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чтение, 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настольные игры.</a:t>
            </a:r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1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1" name="Прямоугольник 10"/>
          <p:cNvSpPr/>
          <p:nvPr/>
        </p:nvSpPr>
        <p:spPr>
          <a:xfrm>
            <a:off x="1071538" y="1357298"/>
            <a:ext cx="7929618" cy="107157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РАСПОРЯДОК   ДНЯ   ПАЦИЕНТОВ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Цилиндр 21"/>
          <p:cNvSpPr/>
          <p:nvPr/>
        </p:nvSpPr>
        <p:spPr>
          <a:xfrm>
            <a:off x="1214414" y="2714620"/>
            <a:ext cx="1500198" cy="4143380"/>
          </a:xfrm>
          <a:prstGeom prst="can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сравнения</a:t>
            </a:r>
          </a:p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пациентов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Цилиндр 22"/>
          <p:cNvSpPr/>
          <p:nvPr/>
        </p:nvSpPr>
        <p:spPr>
          <a:xfrm>
            <a:off x="3000364" y="2714620"/>
            <a:ext cx="1500198" cy="4143380"/>
          </a:xfrm>
          <a:prstGeom prst="can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15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пациентов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верх 15"/>
          <p:cNvSpPr/>
          <p:nvPr/>
        </p:nvSpPr>
        <p:spPr>
          <a:xfrm rot="10800000">
            <a:off x="3428992" y="2428868"/>
            <a:ext cx="571504" cy="357190"/>
          </a:xfrm>
          <a:prstGeom prst="upArrow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10800000">
            <a:off x="1643042" y="2428868"/>
            <a:ext cx="571504" cy="357190"/>
          </a:xfrm>
          <a:prstGeom prst="upArrow">
            <a:avLst/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14348" y="1142984"/>
            <a:ext cx="84296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для медицинских сестер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1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способствующая снижению уровня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психоэмоциональных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расстройств у пациентов в период пребывания в наркологическом стационаре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11" y="1928802"/>
          <a:ext cx="8358245" cy="4752840"/>
        </p:xfrm>
        <a:graphic>
          <a:graphicData uri="http://schemas.openxmlformats.org/drawingml/2006/table">
            <a:tbl>
              <a:tblPr/>
              <a:tblGrid>
                <a:gridCol w="357190"/>
                <a:gridCol w="6429419"/>
                <a:gridCol w="857256"/>
                <a:gridCol w="714380"/>
              </a:tblGrid>
              <a:tr h="39363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Способы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немедикаментозного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воздействия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(систематически проводимые)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Период времени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Коли-во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200" b="1" dirty="0" smtClean="0">
                          <a:latin typeface="Times New Roman"/>
                          <a:ea typeface="Calibri"/>
                          <a:cs typeface="Times New Roman"/>
                        </a:rPr>
                        <a:t>времени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582"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Музыкотерапия.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8.00-8.30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11.00-11.30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13.00-14.00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17.30-18.00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2,5 часа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622"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Видеоматериалы с элементами природы, с представителями флоры и фауны, видами архитектуры, памятников природы, и др. видами в сопровождении музыкальных произведений.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7.00-7.30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18.00-18.30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22.00-22.30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1,5 часа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070"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гигиенического обучения и пропаганды ЗОЖ, после которого пациентам предлагается зафиксировать услышанное на бумаге в виде рисунка.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0-1</a:t>
                      </a: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45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минут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632"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Занятие по интересам: настольные игры (шашки шахматы),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арт-терапия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(рисование, оригами).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19.15 –20.00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45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минут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344"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Обучение вновь поступивших пациентов технике оригами.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17.00 –17.20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20 минут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222"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Просмотр видеоматериалов (мультфильмы, сказки, фильмы с позитивным сюжетом и отсутствием сцен употребления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психоактивных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веществ и элементов насилия).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20.00 –22.00</a:t>
                      </a:r>
                      <a:endParaRPr lang="ru-RU" sz="1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3970" algn="ctr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 часа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949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Дополнительные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способы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немедикаментозного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воздействия: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 желанию пациента, в течении дня, в свободное от лечебно-диагностических мероприятий время: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 чтение;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 algn="just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 оригами;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3970">
                        <a:lnSpc>
                          <a:spcPts val="1400"/>
                        </a:lnSpc>
                        <a:spcAft>
                          <a:spcPts val="0"/>
                        </a:spcAft>
                        <a:tabLst>
                          <a:tab pos="16446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 рисование.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65" marR="41465" marT="41465" marB="414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357290" y="2143116"/>
            <a:ext cx="7643866" cy="1143008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3286124"/>
            <a:ext cx="7643866" cy="571504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3857628"/>
            <a:ext cx="7643866" cy="2214578"/>
          </a:xfrm>
          <a:prstGeom prst="rect">
            <a:avLst/>
          </a:prstGeom>
          <a:solidFill>
            <a:srgbClr val="00FF00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0100" y="1170400"/>
            <a:ext cx="81439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Госпитальная шкала тревоги и депрессии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(A.S.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Zigmond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R.P.Snaith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000100" y="2000241"/>
          <a:ext cx="4071966" cy="4857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5214942" y="2000240"/>
          <a:ext cx="3929058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357290" y="1857364"/>
            <a:ext cx="7643866" cy="1143008"/>
          </a:xfrm>
          <a:prstGeom prst="rect">
            <a:avLst/>
          </a:prstGeom>
          <a:solidFill>
            <a:srgbClr val="FF0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3000372"/>
            <a:ext cx="7643866" cy="1000132"/>
          </a:xfrm>
          <a:prstGeom prst="rect">
            <a:avLst/>
          </a:prstGeom>
          <a:solidFill>
            <a:srgbClr val="FFFF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4000504"/>
            <a:ext cx="7643866" cy="2000264"/>
          </a:xfrm>
          <a:prstGeom prst="rect">
            <a:avLst/>
          </a:prstGeom>
          <a:solidFill>
            <a:srgbClr val="00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00100" y="1097805"/>
            <a:ext cx="8143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 уровня тревожности  по методике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Ч. Д.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Спилбергера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Ю. Л. Ханин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000100" y="2500306"/>
          <a:ext cx="4214842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5143505" y="1857365"/>
          <a:ext cx="4000496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Блок-схема: узел 18"/>
          <p:cNvSpPr/>
          <p:nvPr/>
        </p:nvSpPr>
        <p:spPr>
          <a:xfrm>
            <a:off x="5286380" y="3143248"/>
            <a:ext cx="3286148" cy="3357586"/>
          </a:xfrm>
          <a:prstGeom prst="flowChartConnector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429256" y="3286124"/>
            <a:ext cx="3000396" cy="3000396"/>
          </a:xfrm>
          <a:prstGeom prst="flowChartConnector">
            <a:avLst/>
          </a:prstGeom>
          <a:solidFill>
            <a:srgbClr val="FFFF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857884" y="3786190"/>
            <a:ext cx="2143140" cy="2071702"/>
          </a:xfrm>
          <a:prstGeom prst="flowChartConnector">
            <a:avLst/>
          </a:prstGeom>
          <a:solidFill>
            <a:srgbClr val="00FF0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4643438" y="2214554"/>
          <a:ext cx="4500562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Блок-схема: узел 15"/>
          <p:cNvSpPr/>
          <p:nvPr/>
        </p:nvSpPr>
        <p:spPr>
          <a:xfrm>
            <a:off x="785786" y="3143248"/>
            <a:ext cx="3214710" cy="3214710"/>
          </a:xfrm>
          <a:prstGeom prst="flowChartConnector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928662" y="3286124"/>
            <a:ext cx="2928958" cy="2928958"/>
          </a:xfrm>
          <a:prstGeom prst="flowChartConnector">
            <a:avLst/>
          </a:prstGeom>
          <a:solidFill>
            <a:srgbClr val="FFFF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357290" y="3714752"/>
            <a:ext cx="2071702" cy="2071702"/>
          </a:xfrm>
          <a:prstGeom prst="flowChartConnector">
            <a:avLst/>
          </a:prstGeom>
          <a:solidFill>
            <a:srgbClr val="00FF00">
              <a:alpha val="48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00100" y="1357298"/>
            <a:ext cx="8143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   личностной     агрессивности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(Е.  П.  Ильин, П. А. Ковалев)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0" y="2214530"/>
          <a:ext cx="4714876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23" name="Рисунок 22" descr="00034037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24" name="Рисунок 23" descr="00036548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25" name="Рисунок 24" descr="ЛРЦ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26" name="Рисунок 25" descr="диспансер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27" name="Рисунок 26" descr="P1010654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28" name="Рисунок 27" descr="00034082.jp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29" name="Рисунок 28" descr="WAbutton4.jpg"/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graphicFrame>
        <p:nvGraphicFramePr>
          <p:cNvPr id="30" name="Диаграмма 29"/>
          <p:cNvGraphicFramePr/>
          <p:nvPr/>
        </p:nvGraphicFramePr>
        <p:xfrm>
          <a:off x="1643042" y="2000240"/>
          <a:ext cx="5810885" cy="3529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42910" y="2000240"/>
            <a:ext cx="2571736" cy="4214842"/>
          </a:xfrm>
          <a:prstGeom prst="rect">
            <a:avLst/>
          </a:prstGeom>
          <a:solidFill>
            <a:srgbClr val="00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2000240"/>
            <a:ext cx="2571736" cy="4143404"/>
          </a:xfrm>
          <a:prstGeom prst="rect">
            <a:avLst/>
          </a:prstGeom>
          <a:solidFill>
            <a:srgbClr val="00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72264" y="1857364"/>
            <a:ext cx="2571736" cy="928694"/>
          </a:xfrm>
          <a:prstGeom prst="rect">
            <a:avLst/>
          </a:prstGeom>
          <a:solidFill>
            <a:srgbClr val="FFFF0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2786058"/>
            <a:ext cx="2571736" cy="3286148"/>
          </a:xfrm>
          <a:prstGeom prst="rect">
            <a:avLst/>
          </a:prstGeom>
          <a:solidFill>
            <a:srgbClr val="00FF0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0" y="1214422"/>
            <a:ext cx="8143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   личностной     агрессивности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39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(Е.  П.  Ильин, П. А. Ковалев) при рассмотрении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подшкал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214282" y="1785926"/>
          <a:ext cx="3071802" cy="5072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3286116" y="1857364"/>
          <a:ext cx="3000396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6072198" y="1857364"/>
          <a:ext cx="3071802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Блок-схема: узел 12"/>
          <p:cNvSpPr/>
          <p:nvPr/>
        </p:nvSpPr>
        <p:spPr>
          <a:xfrm>
            <a:off x="2000232" y="3643314"/>
            <a:ext cx="1357322" cy="1428760"/>
          </a:xfrm>
          <a:prstGeom prst="flowChartConnector">
            <a:avLst/>
          </a:prstGeom>
          <a:solidFill>
            <a:srgbClr val="FF000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" y="1500174"/>
          <a:ext cx="5357818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9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1242967"/>
            <a:ext cx="81438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Показатели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опросника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SF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-36 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Short Form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-36)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4572000" y="1500174"/>
          <a:ext cx="4572000" cy="5357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1357298"/>
            <a:ext cx="1285852" cy="5500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5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критерий Стьюдента, </a:t>
            </a:r>
          </a:p>
          <a:p>
            <a:pPr marL="0" marR="0" lvl="0" indent="95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сравнение средних величин двух независимых переменных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0" y="1857364"/>
          <a:ext cx="4500562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4214810" y="1857365"/>
          <a:ext cx="492919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7237502" y="3857628"/>
          <a:ext cx="1906498" cy="274320"/>
        </p:xfrm>
        <a:graphic>
          <a:graphicData uri="http://schemas.openxmlformats.org/drawingml/2006/table">
            <a:tbl>
              <a:tblPr/>
              <a:tblGrid>
                <a:gridCol w="1051865"/>
                <a:gridCol w="854633"/>
              </a:tblGrid>
              <a:tr h="2695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13,42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7286644" y="4500570"/>
          <a:ext cx="1763622" cy="274320"/>
        </p:xfrm>
        <a:graphic>
          <a:graphicData uri="http://schemas.openxmlformats.org/drawingml/2006/table">
            <a:tbl>
              <a:tblPr/>
              <a:tblGrid>
                <a:gridCol w="668960"/>
                <a:gridCol w="1094662"/>
              </a:tblGrid>
              <a:tr h="190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6,59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8072430" y="5857892"/>
          <a:ext cx="1071570" cy="822960"/>
        </p:xfrm>
        <a:graphic>
          <a:graphicData uri="http://schemas.openxmlformats.org/drawingml/2006/table">
            <a:tbl>
              <a:tblPr/>
              <a:tblGrid>
                <a:gridCol w="714380"/>
                <a:gridCol w="357190"/>
              </a:tblGrid>
              <a:tr h="20433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2,13</a:t>
                      </a:r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  <a:p>
                      <a:pPr algn="ctr" fontAlgn="b"/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715140" y="6143644"/>
          <a:ext cx="1428760" cy="548640"/>
        </p:xfrm>
        <a:graphic>
          <a:graphicData uri="http://schemas.openxmlformats.org/drawingml/2006/table">
            <a:tbl>
              <a:tblPr/>
              <a:tblGrid>
                <a:gridCol w="1214446"/>
                <a:gridCol w="214314"/>
              </a:tblGrid>
              <a:tr h="1347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4,98</a:t>
                      </a:r>
                      <a:endParaRPr lang="en-US" sz="1800" b="1" i="0" u="none" strike="noStrike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0,000029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714876" y="6143644"/>
          <a:ext cx="2071702" cy="274320"/>
        </p:xfrm>
        <a:graphic>
          <a:graphicData uri="http://schemas.openxmlformats.org/drawingml/2006/table">
            <a:tbl>
              <a:tblPr/>
              <a:tblGrid>
                <a:gridCol w="853054"/>
                <a:gridCol w="1218648"/>
              </a:tblGrid>
              <a:tr h="2111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-4,9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0,000036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3857620" y="5857892"/>
          <a:ext cx="1928826" cy="274320"/>
        </p:xfrm>
        <a:graphic>
          <a:graphicData uri="http://schemas.openxmlformats.org/drawingml/2006/table">
            <a:tbl>
              <a:tblPr/>
              <a:tblGrid>
                <a:gridCol w="787949"/>
                <a:gridCol w="1140877"/>
              </a:tblGrid>
              <a:tr h="1329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-3,33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0,0024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286248" y="4643446"/>
          <a:ext cx="1571636" cy="274320"/>
        </p:xfrm>
        <a:graphic>
          <a:graphicData uri="http://schemas.openxmlformats.org/drawingml/2006/table">
            <a:tbl>
              <a:tblPr/>
              <a:tblGrid>
                <a:gridCol w="743239"/>
                <a:gridCol w="828397"/>
              </a:tblGrid>
              <a:tr h="2339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42844" y="4500570"/>
          <a:ext cx="1500198" cy="274320"/>
        </p:xfrm>
        <a:graphic>
          <a:graphicData uri="http://schemas.openxmlformats.org/drawingml/2006/table">
            <a:tbl>
              <a:tblPr/>
              <a:tblGrid>
                <a:gridCol w="750099"/>
                <a:gridCol w="750099"/>
              </a:tblGrid>
              <a:tr h="21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-2,1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p=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6858016" y="2786058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5,3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29520" y="2786058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0,000012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72330" y="3214687"/>
            <a:ext cx="1980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3,71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0,000895</a:t>
            </a:r>
          </a:p>
          <a:p>
            <a:pPr algn="ctr" fontAlgn="b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4" name="Прямоугольник 13"/>
          <p:cNvSpPr/>
          <p:nvPr/>
        </p:nvSpPr>
        <p:spPr>
          <a:xfrm>
            <a:off x="0" y="1357298"/>
            <a:ext cx="1285852" cy="5500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214422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Критерий знаковых различий </a:t>
            </a:r>
            <a:r>
              <a:rPr kumimoji="0" lang="ru-RU" sz="1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Вилкоксона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сравнения динамики, двух зависимых переменных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0" y="1785926"/>
          <a:ext cx="4643438" cy="5072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7" name="Диаграмма 16"/>
          <p:cNvGraphicFramePr/>
          <p:nvPr/>
        </p:nvGraphicFramePr>
        <p:xfrm>
          <a:off x="4357686" y="1785926"/>
          <a:ext cx="4786314" cy="5072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6858016" y="2643182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3,5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929586" y="2928934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2,5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501090" y="3571876"/>
            <a:ext cx="508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t=2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532871" y="4286256"/>
            <a:ext cx="611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29520" y="6000768"/>
            <a:ext cx="508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857884" y="6143644"/>
            <a:ext cx="7970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20,5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143504" y="5786454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57554" y="3786190"/>
            <a:ext cx="824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3,50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00430" y="4357694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t=7,0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000069" y="1643050"/>
          <a:ext cx="8143931" cy="4281795"/>
        </p:xfrm>
        <a:graphic>
          <a:graphicData uri="http://schemas.openxmlformats.org/drawingml/2006/table">
            <a:tbl>
              <a:tblPr/>
              <a:tblGrid>
                <a:gridCol w="673238"/>
                <a:gridCol w="276053"/>
                <a:gridCol w="276875"/>
                <a:gridCol w="276875"/>
                <a:gridCol w="276875"/>
                <a:gridCol w="276875"/>
                <a:gridCol w="276875"/>
                <a:gridCol w="276875"/>
                <a:gridCol w="276875"/>
                <a:gridCol w="276053"/>
                <a:gridCol w="276053"/>
                <a:gridCol w="276875"/>
                <a:gridCol w="276875"/>
                <a:gridCol w="276875"/>
                <a:gridCol w="276875"/>
                <a:gridCol w="276875"/>
                <a:gridCol w="276875"/>
                <a:gridCol w="276875"/>
                <a:gridCol w="276053"/>
                <a:gridCol w="276053"/>
                <a:gridCol w="276875"/>
                <a:gridCol w="276875"/>
                <a:gridCol w="276053"/>
                <a:gridCol w="276875"/>
                <a:gridCol w="276875"/>
                <a:gridCol w="276875"/>
                <a:gridCol w="276875"/>
                <a:gridCol w="276875"/>
              </a:tblGrid>
              <a:tr h="312841">
                <a:tc gridSpan="2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Ф. И. О _________________________________________________________________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016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spc="-100" baseline="0" dirty="0">
                          <a:latin typeface="Calibri"/>
                          <a:ea typeface="Calibri"/>
                          <a:cs typeface="Times New Roman"/>
                        </a:rPr>
                        <a:t>День пребывания </a:t>
                      </a:r>
                      <a:r>
                        <a:rPr lang="ru-RU" sz="900" b="1" spc="-100" baseline="0" dirty="0" smtClean="0">
                          <a:latin typeface="Calibri"/>
                          <a:ea typeface="Calibri"/>
                          <a:cs typeface="Times New Roman"/>
                        </a:rPr>
                        <a:t>в    </a:t>
                      </a:r>
                      <a:r>
                        <a:rPr lang="ru-RU" sz="900" b="1" spc="-100" baseline="0" dirty="0">
                          <a:latin typeface="Calibri"/>
                          <a:ea typeface="Calibri"/>
                          <a:cs typeface="Times New Roman"/>
                        </a:rPr>
                        <a:t>стационаре</a:t>
                      </a:r>
                      <a:endParaRPr lang="ru-RU" sz="900" spc="-1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alibri"/>
                          <a:ea typeface="Calibri"/>
                          <a:cs typeface="Times New Roman"/>
                        </a:rPr>
                        <a:t>Дата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03" marR="666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57290" y="1142984"/>
            <a:ext cx="778671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эмоционального состояния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32-40 баллов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высокая эмоциональная возбудимость,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20 - 28 баллов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средний уровень эмоциональной возбудимости,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меньше 20 баллов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низкая эмоциональная возбудимость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6902" y="4077072"/>
            <a:ext cx="1756785" cy="236918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4077072"/>
            <a:ext cx="1846628" cy="25117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4077072"/>
            <a:ext cx="1878796" cy="24963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1389066"/>
            <a:ext cx="1846628" cy="237203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9856" y="1391916"/>
            <a:ext cx="1858008" cy="23971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1714488"/>
            <a:ext cx="740664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1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pic>
        <p:nvPicPr>
          <p:cNvPr id="19" name="Рисунок 18" descr="IMG_6637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96073" y="1389066"/>
            <a:ext cx="1752391" cy="24922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3" name="Прямоугольник 22"/>
          <p:cNvSpPr/>
          <p:nvPr/>
        </p:nvSpPr>
        <p:spPr>
          <a:xfrm>
            <a:off x="1000100" y="857232"/>
            <a:ext cx="8143900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команда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00100" y="3500438"/>
            <a:ext cx="2643206" cy="57663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медицинская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сестра</a:t>
            </a:r>
            <a:endParaRPr lang="ru-RU" sz="1400" b="1" dirty="0">
              <a:solidFill>
                <a:schemeClr val="tx1"/>
              </a:solidFill>
              <a:latin typeface="Arial" pitchFamily="34" charset="0"/>
            </a:endParaRPr>
          </a:p>
          <a:p>
            <a:pPr lvl="0"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Дорошенко Марина Юрьевна</a:t>
            </a:r>
          </a:p>
          <a:p>
            <a:pPr algn="ctr"/>
            <a:endParaRPr lang="ru-RU" sz="32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779912" y="3501008"/>
            <a:ext cx="2664296" cy="5760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Медицинская сестра</a:t>
            </a:r>
          </a:p>
          <a:p>
            <a:pPr lvl="0" algn="ctr"/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исследователь</a:t>
            </a:r>
          </a:p>
          <a:p>
            <a:pPr lvl="0" algn="ctr"/>
            <a:r>
              <a:rPr lang="ru-RU" sz="1400" b="1" spc="-100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Чаркова</a:t>
            </a:r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Оксана Геннадьевна</a:t>
            </a:r>
            <a:endParaRPr lang="ru-RU" sz="1400" b="1" spc="-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01708" y="3500438"/>
            <a:ext cx="2642292" cy="57663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spc="-1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Заместитель главного врача </a:t>
            </a:r>
            <a:endParaRPr lang="ru-RU" sz="1400" b="1" spc="-1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ОМКР,   К.М.Н.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Чащина Ольга Александровна</a:t>
            </a:r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01708" y="6237312"/>
            <a:ext cx="2678804" cy="6206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pc="-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Медицинская сестра</a:t>
            </a:r>
          </a:p>
          <a:p>
            <a:pPr algn="ctr"/>
            <a:r>
              <a:rPr lang="ru-RU" sz="1400" b="1" spc="-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палатная</a:t>
            </a:r>
            <a:endParaRPr lang="ru-RU" sz="1400" b="1" spc="-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spc="-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Гудасарова</a:t>
            </a:r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</a:t>
            </a:r>
            <a:endParaRPr lang="ru-RU" sz="1400" b="1" spc="-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79912" y="6237312"/>
            <a:ext cx="2664296" cy="6206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Медицинская сестра</a:t>
            </a:r>
          </a:p>
          <a:p>
            <a:pPr algn="ctr"/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процедурной</a:t>
            </a:r>
          </a:p>
          <a:p>
            <a:pPr algn="ctr"/>
            <a:r>
              <a:rPr lang="ru-RU" sz="1400" b="1" spc="-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Горчакова Светлана Андреевна</a:t>
            </a:r>
            <a:endParaRPr lang="ru-RU" sz="1400" b="1" spc="-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000100" y="6237312"/>
            <a:ext cx="2643206" cy="62068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Старшая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медицинская сестра 1 н\о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Тимофеева Елена Викторовна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000100" y="1000108"/>
            <a:ext cx="8143900" cy="92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00100" y="1643050"/>
            <a:ext cx="81439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763" marR="0" lvl="1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>
                <a:tab pos="8096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исходя из результатов видно, что проблема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психоэмоциональных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расстройств у наркологических пациентов в группе сравнения ярко выражена, а в основной группе имеет положительную динамику, что указывает на эффективность проводимых мероприятий;</a:t>
            </a:r>
          </a:p>
          <a:p>
            <a:pPr marL="4763" marR="0" lvl="1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tabLst>
                <a:tab pos="8096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763" marR="0" lvl="1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Char char="•"/>
              <a:tabLst>
                <a:tab pos="8096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опросник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«диагностика    личностной     агрессивности  (Е.  П.  Ильин, П. А. Ковалев)» содержит в себе наибольшее число шкал, которые объективно характеризуют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психоэмоциональное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состояние пациента, что способствовало его сделать основой для создания «Листа эмоционального состояния»;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1" name="Прямоугольник 10"/>
          <p:cNvSpPr/>
          <p:nvPr/>
        </p:nvSpPr>
        <p:spPr>
          <a:xfrm>
            <a:off x="1071538" y="1701779"/>
            <a:ext cx="807246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lvl="1"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tabLst>
                <a:tab pos="801688" algn="l"/>
              </a:tabLs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обоснованности эффективности проводимых мероприятий, разработана программа, для медицинских сестер способствующая снижению уровня </a:t>
            </a:r>
            <a:r>
              <a:rPr lang="ru-RU" sz="24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психоэмоциональных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расстройств у пациентов в период пребывания в наркологическом стационаре;</a:t>
            </a:r>
          </a:p>
          <a:p>
            <a:pPr marL="4763" lvl="1"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tabLst>
                <a:tab pos="801688" algn="l"/>
              </a:tabLs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763" lvl="1" indent="3556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•"/>
              <a:tabLst>
                <a:tab pos="801688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 результате исследования было доказано, что разработанная программа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медицинских сестер по снижению уровня </a:t>
            </a:r>
            <a:r>
              <a:rPr lang="ru-RU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психоэмоциональных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расстройств у пациентов в период пребывания в наркологическом стационаре, дала положительный результат, что свидетельствует об её эффективности.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00100" y="928670"/>
            <a:ext cx="8143900" cy="92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1714488"/>
            <a:ext cx="740664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grpSp>
        <p:nvGrpSpPr>
          <p:cNvPr id="3" name="Группа 17"/>
          <p:cNvGrpSpPr/>
          <p:nvPr/>
        </p:nvGrpSpPr>
        <p:grpSpPr>
          <a:xfrm>
            <a:off x="1000100" y="0"/>
            <a:ext cx="8143900" cy="1500198"/>
            <a:chOff x="1000100" y="-71462"/>
            <a:chExt cx="8143900" cy="1285884"/>
          </a:xfrm>
        </p:grpSpPr>
        <p:pic>
          <p:nvPicPr>
            <p:cNvPr id="14" name="Рисунок 1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8" name="Рисунок 17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19" name="Рисунок 18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20" name="Рисунок 19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21" name="Рисунок 20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22" name="Рисунок 21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23" name="Рисунок 22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pic>
        <p:nvPicPr>
          <p:cNvPr id="38914" name="Picture 2" descr="C:\Documents and Settings\Doc\Рабочий стол\науч работа\фото долж инструк\10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9906" y="4657644"/>
            <a:ext cx="2943334" cy="22003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</p:pic>
      <p:pic>
        <p:nvPicPr>
          <p:cNvPr id="38915" name="Picture 3" descr="C:\Documents and Settings\Doc\Рабочий стол\науч работа\фото долж инструк\DSC_0146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4143404" cy="30003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</p:pic>
      <p:pic>
        <p:nvPicPr>
          <p:cNvPr id="38916" name="Picture 4" descr="C:\Documents and Settings\Doc\Рабочий стол\науч работа\фото долж инструк\рабочий стол фото 10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38831" y="4643446"/>
            <a:ext cx="2962325" cy="2214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</p:pic>
      <p:pic>
        <p:nvPicPr>
          <p:cNvPr id="38918" name="Picture 6" descr="C:\Documents and Settings\Doc\Рабочий стол\науч работа\фото долж инструк\DSC_0110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500174"/>
            <a:ext cx="4357718" cy="300039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</p:pic>
      <p:pic>
        <p:nvPicPr>
          <p:cNvPr id="38919" name="Picture 7" descr="C:\Documents and Settings\Doc\Рабочий стол\науч работа\фото долж инструк\DSC_0055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21782" y="4964907"/>
            <a:ext cx="2214553" cy="157163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</p:pic>
      <p:pic>
        <p:nvPicPr>
          <p:cNvPr id="38920" name="Picture 8" descr="C:\Documents and Settings\Doc\Рабочий стол\науч работа\фото долж инструк\DSC_0073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643446"/>
            <a:ext cx="1571636" cy="2214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3322"/>
            <a:ext cx="9144000" cy="5154706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-71470" y="214290"/>
            <a:ext cx="9144000" cy="2451692"/>
          </a:xfrm>
        </p:spPr>
        <p:txBody>
          <a:bodyPr>
            <a:noAutofit/>
          </a:bodyPr>
          <a:lstStyle/>
          <a:p>
            <a:pPr algn="ctr"/>
            <a:r>
              <a:rPr lang="ru-RU" sz="88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</a:rPr>
              <a:t>Спасибо  за  внимание!</a:t>
            </a:r>
            <a:endParaRPr lang="ru-RU" sz="8800" b="1" i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9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1714488"/>
            <a:ext cx="740664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99392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3" name="Прямоугольник 2"/>
          <p:cNvSpPr/>
          <p:nvPr/>
        </p:nvSpPr>
        <p:spPr>
          <a:xfrm>
            <a:off x="1043608" y="1478389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формирования заболевания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пациентов происходит деформация психоэмоциональной сферы, что отрицательно влияет на уровень качества жизни. Способы не медикаментозного снижения уровня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психоэмоциональных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растройств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пациентов  наркологического стационара, будет способствовать возможности: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уменьшения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выраженности психоэмоциональных расстройств и повышению качества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жизни пациентов,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период пребывания в наркологическом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стационаре;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предвидеть отрицательные изменения в  психике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проводить научно обоснованные профилактические мероприятия.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52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00100" y="1285860"/>
            <a:ext cx="8001056" cy="3929066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>
                <a:effectLst/>
              </a:rPr>
              <a:t/>
            </a:r>
            <a:br>
              <a:rPr lang="ru-RU" sz="4000" b="1" dirty="0" smtClean="0">
                <a:effectLst/>
              </a:rPr>
            </a:br>
            <a:r>
              <a:rPr lang="ru-RU" sz="4000" b="1" dirty="0" smtClean="0">
                <a:effectLst/>
              </a:rPr>
              <a:t/>
            </a:r>
            <a:br>
              <a:rPr lang="ru-RU" sz="4000" b="1" dirty="0" smtClean="0">
                <a:effectLst/>
              </a:rPr>
            </a:br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способствовать уменьшению выраженности 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психоэмоциональных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расстройств в 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период пребывания в наркологическом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стационаре. </a:t>
            </a:r>
            <a:endParaRPr lang="ru-RU" sz="4000" dirty="0">
              <a:effectLst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5414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00100" y="1380731"/>
            <a:ext cx="8001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исследования: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выраженность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психоэмоциональных расстройств у пациентов в период пребывания в стационаре.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Разработать «Лист эмоционального состояния» пациента.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Разработать программу для медицинских сестер способствующую снижению уровня психоэмоциональных расстройств у пациентов в период пребывания в наркологическом стационаре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Оценить эффективность разработанной программы.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1714488"/>
            <a:ext cx="740664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71538" y="1428736"/>
            <a:ext cx="78581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значимость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данного исследования заключается в организации благоприятной среды в отделении, способствующей, снижению   уровня 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психо-эмоционального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напряжения у пациентов находящихся в наркологическом стационаре.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75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1714488"/>
            <a:ext cx="740664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15" name="Рисунок 14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12" name="Рисунок 11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5" name="Рисунок 4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6" name="Рисунок 5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11" name="Рисунок 10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16" name="Рисунок 15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7" name="Рисунок 16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115616" y="1382990"/>
            <a:ext cx="802838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Дизайн исследования: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размер выборки – 30 пациентов;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включений </a:t>
            </a: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–женщины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возрасте 30-50 лет, со 2 стадией заболевания на 7 день нахождения в стационаре на восстановительном лечении, с одинаковой медикаментозной терапией;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исключений – женщины  моложе 30 и старше 50 лет, женщины с абстинентным синдромом в первые 6 суток пребывания в стационаре, дети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мужчины, а так же пациенты не желающие принимать участие в исследовании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000100" y="1277386"/>
            <a:ext cx="81439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исследования: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анализ статистических данных; 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наблюдение (лист сестринского    наблюдения); 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тестирование (госпитальная шкала тревоги и депрессии (A.S.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Zigmond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R.P.Snaith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); методика «Определение уровня тревожности» (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Ч.Д.Спилбергер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Ю.Л.Ханин); диагностика    личностной     агрессивности  (Е.  П.  Ильин, П. А. Ковалев);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SF-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(The Short Form-36)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1000100" y="-142900"/>
            <a:ext cx="8143900" cy="1500198"/>
            <a:chOff x="1000100" y="-71462"/>
            <a:chExt cx="8143900" cy="1285884"/>
          </a:xfrm>
        </p:grpSpPr>
        <p:pic>
          <p:nvPicPr>
            <p:cNvPr id="4" name="Рисунок 3" descr="00034037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43306" y="0"/>
              <a:ext cx="1736406" cy="1150369"/>
            </a:xfrm>
            <a:prstGeom prst="rect">
              <a:avLst/>
            </a:prstGeom>
          </p:spPr>
        </p:pic>
        <p:pic>
          <p:nvPicPr>
            <p:cNvPr id="5" name="Рисунок 4" descr="00036548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9388" y="0"/>
              <a:ext cx="1688778" cy="1130268"/>
            </a:xfrm>
            <a:prstGeom prst="rect">
              <a:avLst/>
            </a:prstGeom>
          </p:spPr>
        </p:pic>
        <p:pic>
          <p:nvPicPr>
            <p:cNvPr id="6" name="Рисунок 5" descr="ЛРЦ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8148" y="0"/>
              <a:ext cx="1285852" cy="1110511"/>
            </a:xfrm>
            <a:prstGeom prst="rect">
              <a:avLst/>
            </a:prstGeom>
          </p:spPr>
        </p:pic>
        <p:pic>
          <p:nvPicPr>
            <p:cNvPr id="7" name="Рисунок 6" descr="диспансер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0100" y="0"/>
              <a:ext cx="1571604" cy="1152510"/>
            </a:xfrm>
            <a:prstGeom prst="rect">
              <a:avLst/>
            </a:prstGeom>
          </p:spPr>
        </p:pic>
        <p:pic>
          <p:nvPicPr>
            <p:cNvPr id="8" name="Рисунок 7" descr="P1010654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71736" y="-71462"/>
              <a:ext cx="1093002" cy="1214446"/>
            </a:xfrm>
            <a:prstGeom prst="rect">
              <a:avLst/>
            </a:prstGeom>
          </p:spPr>
        </p:pic>
        <p:pic>
          <p:nvPicPr>
            <p:cNvPr id="9" name="Рисунок 8" descr="0003408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57818" y="0"/>
              <a:ext cx="1251394" cy="1143450"/>
            </a:xfrm>
            <a:prstGeom prst="rect">
              <a:avLst/>
            </a:prstGeom>
          </p:spPr>
        </p:pic>
        <p:pic>
          <p:nvPicPr>
            <p:cNvPr id="10" name="Рисунок 9" descr="WAbutton4.jpg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0100" y="1071546"/>
              <a:ext cx="8143900" cy="142876"/>
            </a:xfrm>
            <a:prstGeom prst="rect">
              <a:avLst/>
            </a:prstGeom>
          </p:spPr>
        </p:pic>
      </p:grpSp>
      <p:graphicFrame>
        <p:nvGraphicFramePr>
          <p:cNvPr id="19" name="Схема 18"/>
          <p:cNvGraphicFramePr/>
          <p:nvPr/>
        </p:nvGraphicFramePr>
        <p:xfrm>
          <a:off x="0" y="1397000"/>
          <a:ext cx="9144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071934" y="4429132"/>
            <a:ext cx="107157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войные фигурные скобки 21"/>
          <p:cNvSpPr/>
          <p:nvPr/>
        </p:nvSpPr>
        <p:spPr>
          <a:xfrm rot="5400000">
            <a:off x="4018352" y="196432"/>
            <a:ext cx="1750233" cy="7215237"/>
          </a:xfrm>
          <a:prstGeom prst="bracePair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b="1">
              <a:ln/>
              <a:solidFill>
                <a:schemeClr val="accent3"/>
              </a:solidFill>
            </a:endParaRPr>
          </a:p>
        </p:txBody>
      </p:sp>
      <p:pic>
        <p:nvPicPr>
          <p:cNvPr id="23" name="Picture 4" descr="http://im7-tub-ru.yandex.net/i?id=509187711-66-72&amp;n=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1472" y="5572140"/>
            <a:ext cx="1137138" cy="1143008"/>
          </a:xfrm>
          <a:prstGeom prst="rect">
            <a:avLst/>
          </a:prstGeom>
          <a:noFill/>
        </p:spPr>
      </p:pic>
      <p:pic>
        <p:nvPicPr>
          <p:cNvPr id="24" name="Picture 6" descr="http://im2-tub-ru.yandex.net/i?id=166499615-29-72&amp;n=2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28794" y="5572140"/>
            <a:ext cx="1143008" cy="1137340"/>
          </a:xfrm>
          <a:prstGeom prst="rect">
            <a:avLst/>
          </a:prstGeom>
          <a:noFill/>
        </p:spPr>
      </p:pic>
      <p:pic>
        <p:nvPicPr>
          <p:cNvPr id="25" name="Picture 8" descr="http://im7-tub-ru.yandex.net/i?id=126354611-58-72&amp;n=2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43834" y="5572140"/>
            <a:ext cx="1200128" cy="1142984"/>
          </a:xfrm>
          <a:prstGeom prst="rect">
            <a:avLst/>
          </a:prstGeom>
          <a:noFill/>
        </p:spPr>
      </p:pic>
      <p:pic>
        <p:nvPicPr>
          <p:cNvPr id="26" name="Picture 9" descr="F:\науч работа\фото долж инструк\P1060562.JP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5572140"/>
            <a:ext cx="1540598" cy="1143008"/>
          </a:xfrm>
          <a:prstGeom prst="rect">
            <a:avLst/>
          </a:prstGeom>
          <a:noFill/>
        </p:spPr>
      </p:pic>
      <p:pic>
        <p:nvPicPr>
          <p:cNvPr id="27" name="Picture 2" descr="http://im6-tub-ru.yandex.net/i?id=514552510-12-72&amp;n=21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00430" y="5572140"/>
            <a:ext cx="2143140" cy="1146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1005</TotalTime>
  <Words>983</Words>
  <Application>Microsoft Office PowerPoint</Application>
  <PresentationFormat>Экран (4:3)</PresentationFormat>
  <Paragraphs>240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   II проект ОПСА «Исследования в сестринском деле»  2013-2014 гг.       Способы  немедикаментозного  снижения уровня психоэмоциональных  расстройств  у пациентов  наркологического стационара  </vt:lpstr>
      <vt:lpstr>  </vt:lpstr>
      <vt:lpstr>  </vt:lpstr>
      <vt:lpstr>  Цель исследования – способствовать уменьшению выраженности психоэмоциональных расстройств в период пребывания в наркологическом стационаре. </vt:lpstr>
      <vt:lpstr>Презентация PowerPoint</vt:lpstr>
      <vt:lpstr> 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Sveta</cp:lastModifiedBy>
  <cp:revision>96</cp:revision>
  <cp:lastPrinted>2013-04-04T04:12:57Z</cp:lastPrinted>
  <dcterms:modified xsi:type="dcterms:W3CDTF">2014-04-05T10:06:41Z</dcterms:modified>
</cp:coreProperties>
</file>