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67" r:id="rId2"/>
    <p:sldId id="257" r:id="rId3"/>
    <p:sldId id="258" r:id="rId4"/>
    <p:sldId id="260" r:id="rId5"/>
    <p:sldId id="284" r:id="rId6"/>
    <p:sldId id="285" r:id="rId7"/>
    <p:sldId id="261" r:id="rId8"/>
    <p:sldId id="278" r:id="rId9"/>
    <p:sldId id="286" r:id="rId10"/>
    <p:sldId id="281" r:id="rId11"/>
    <p:sldId id="287" r:id="rId12"/>
    <p:sldId id="288" r:id="rId13"/>
    <p:sldId id="289" r:id="rId14"/>
    <p:sldId id="290" r:id="rId15"/>
    <p:sldId id="291" r:id="rId16"/>
    <p:sldId id="292" r:id="rId17"/>
    <p:sldId id="294" r:id="rId18"/>
    <p:sldId id="295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A44A"/>
    <a:srgbClr val="00FF00"/>
    <a:srgbClr val="CCFFCC"/>
    <a:srgbClr val="41FDFD"/>
    <a:srgbClr val="C5FDD8"/>
    <a:srgbClr val="CCFFFF"/>
    <a:srgbClr val="00CC00"/>
    <a:srgbClr val="0000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709" autoAdjust="0"/>
  </p:normalViewPr>
  <p:slideViewPr>
    <p:cSldViewPr>
      <p:cViewPr>
        <p:scale>
          <a:sx n="54" d="100"/>
          <a:sy n="54" d="100"/>
        </p:scale>
        <p:origin x="-170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image" Target="../media/image28.jpeg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3. Уровень ситуационной тревожности </a:t>
            </a:r>
          </a:p>
          <a:p>
            <a:pPr>
              <a:defRPr/>
            </a:pP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у участников основной группы</a:t>
            </a:r>
            <a:endParaRPr lang="ru-RU" sz="1200" b="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ln>
          <a:noFill/>
        </a:ln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486444444444469E-2"/>
          <c:y val="0.26423909911941185"/>
          <c:w val="0.54858933333333348"/>
          <c:h val="0.597761132816367"/>
        </c:manualLayout>
      </c:layout>
      <c:pie3DChart>
        <c:varyColors val="1"/>
        <c:ser>
          <c:idx val="0"/>
          <c:order val="0"/>
          <c:tx>
            <c:strRef>
              <c:f>тревожность!$D$2</c:f>
              <c:strCache>
                <c:ptCount val="1"/>
                <c:pt idx="0">
                  <c:v>основная группа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0671041242413302"/>
                  <c:y val="4.361897122093692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5.0906180554724567E-2"/>
                  <c:y val="-8.5580046788177738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-9.7279874534802468E-2"/>
                  <c:y val="2.31731493984073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тревожность!$E$1:$G$1</c:f>
              <c:strCache>
                <c:ptCount val="3"/>
                <c:pt idx="0">
                  <c:v>низкий(1,5 - 1,9)</c:v>
                </c:pt>
                <c:pt idx="1">
                  <c:v>средний(2,0 - 2,9)</c:v>
                </c:pt>
                <c:pt idx="2">
                  <c:v>высокий(3,0 - 3,4)</c:v>
                </c:pt>
              </c:strCache>
            </c:strRef>
          </c:cat>
          <c:val>
            <c:numRef>
              <c:f>тревожность!$E$2:$G$2</c:f>
              <c:numCache>
                <c:formatCode>General</c:formatCode>
                <c:ptCount val="3"/>
                <c:pt idx="0">
                  <c:v>11</c:v>
                </c:pt>
                <c:pt idx="1">
                  <c:v>53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13. Общее количество осложнений</a:t>
            </a:r>
            <a:endParaRPr lang="ru-RU" sz="12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2280315046971264"/>
          <c:y val="3.3370870870870879E-2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419145402013847E-2"/>
          <c:y val="0.22116478978978976"/>
          <c:w val="0.7327396285931016"/>
          <c:h val="0.72162800300300323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43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3.9322826054271849E-2"/>
                  <c:y val="5.9903187564459949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1.1823481148326183E-2"/>
                  <c:y val="-2.260858325107846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2.1703588197138201E-3"/>
                  <c:y val="-1.692654956486594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общее!$A$66:$A$68</c:f>
              <c:strCache>
                <c:ptCount val="3"/>
                <c:pt idx="0">
                  <c:v>основная группа (осложнения, не требующие лечения)</c:v>
                </c:pt>
                <c:pt idx="1">
                  <c:v>группа сравнения (осложнения, не требующие лечения)</c:v>
                </c:pt>
                <c:pt idx="2">
                  <c:v>группа сравнения (осложнения, потребовавшие лечения)</c:v>
                </c:pt>
              </c:strCache>
            </c:strRef>
          </c:cat>
          <c:val>
            <c:numRef>
              <c:f>общее!$B$66:$B$68</c:f>
              <c:numCache>
                <c:formatCode>General</c:formatCode>
                <c:ptCount val="3"/>
                <c:pt idx="0">
                  <c:v>39</c:v>
                </c:pt>
                <c:pt idx="1">
                  <c:v>136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411250422965424"/>
          <c:y val="0.29684241444254872"/>
          <c:w val="0.37046051061799101"/>
          <c:h val="0.52567914503083002"/>
        </c:manualLayout>
      </c:layout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14. Количество в</a:t>
            </a:r>
            <a:r>
              <a:rPr lang="en-US" sz="1200" b="0" i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200" b="0" i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1200" b="0" i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инъекций  </a:t>
            </a:r>
            <a:r>
              <a:rPr lang="ru-RU" sz="1200" b="0" i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участников основной группы</a:t>
            </a:r>
            <a:endParaRPr lang="ru-RU" sz="12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</c:spPr>
          </c:dPt>
          <c:dLbls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вм!$H$1:$H$3</c:f>
              <c:strCache>
                <c:ptCount val="3"/>
                <c:pt idx="0">
                  <c:v>в/м инъекции в случае - без замены</c:v>
                </c:pt>
                <c:pt idx="1">
                  <c:v>в/м инъекции</c:v>
                </c:pt>
                <c:pt idx="2">
                  <c:v>замена в/м инъекций на в/в через венозный катетер</c:v>
                </c:pt>
              </c:strCache>
            </c:strRef>
          </c:cat>
          <c:val>
            <c:numRef>
              <c:f>вм!$I$1:$I$3</c:f>
              <c:numCache>
                <c:formatCode>General</c:formatCode>
                <c:ptCount val="3"/>
                <c:pt idx="0">
                  <c:v>19.600000000000001</c:v>
                </c:pt>
                <c:pt idx="1">
                  <c:v>11.5</c:v>
                </c:pt>
                <c:pt idx="2">
                  <c:v>8.1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7197824"/>
        <c:axId val="137207808"/>
      </c:barChart>
      <c:catAx>
        <c:axId val="13719782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37207808"/>
        <c:crosses val="autoZero"/>
        <c:auto val="1"/>
        <c:lblAlgn val="ctr"/>
        <c:lblOffset val="100"/>
        <c:noMultiLvlLbl val="0"/>
      </c:catAx>
      <c:valAx>
        <c:axId val="1372078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71978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4.Количество венепункций при проведении инфузионной терапии </a:t>
            </a:r>
            <a:endParaRPr lang="ru-RU" sz="1200" b="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2647713333333333"/>
          <c:y val="0.25966395858436225"/>
          <c:w val="0.67576444444444461"/>
          <c:h val="0.62717359769259451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0.1444444444444445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34444444444444455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инфузии!$I$1:$I$2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инфузии!$J$1:$J$2</c:f>
              <c:numCache>
                <c:formatCode>General</c:formatCode>
                <c:ptCount val="2"/>
                <c:pt idx="0">
                  <c:v>3.7</c:v>
                </c:pt>
                <c:pt idx="1">
                  <c:v>11.4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987200"/>
        <c:axId val="73988736"/>
      </c:barChart>
      <c:catAx>
        <c:axId val="7398720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73988736"/>
        <c:crosses val="autoZero"/>
        <c:auto val="1"/>
        <c:lblAlgn val="ctr"/>
        <c:lblOffset val="100"/>
        <c:noMultiLvlLbl val="0"/>
      </c:catAx>
      <c:valAx>
        <c:axId val="7398873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39872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5. Общее количество венепункций  </a:t>
            </a:r>
          </a:p>
          <a:p>
            <a:pPr>
              <a:defRPr/>
            </a:pP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у участников исследования</a:t>
            </a:r>
            <a:endParaRPr lang="ru-RU" sz="1200" b="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'инъекции вв'!$H$2</c:f>
              <c:strCache>
                <c:ptCount val="1"/>
                <c:pt idx="0">
                  <c:v>катетеризации у основной группы</c:v>
                </c:pt>
              </c:strCache>
            </c:strRef>
          </c:tx>
          <c:invertIfNegative val="0"/>
          <c:cat>
            <c:strRef>
              <c:f>'инъекции вв'!$I$1:$L$1</c:f>
              <c:strCache>
                <c:ptCount val="4"/>
                <c:pt idx="0">
                  <c:v>в/в инфузии</c:v>
                </c:pt>
                <c:pt idx="1">
                  <c:v>в/в инъекции</c:v>
                </c:pt>
                <c:pt idx="2">
                  <c:v>забор крови</c:v>
                </c:pt>
                <c:pt idx="3">
                  <c:v>всего</c:v>
                </c:pt>
              </c:strCache>
            </c:strRef>
          </c:cat>
          <c:val>
            <c:numRef>
              <c:f>'инъекции вв'!$I$2:$L$2</c:f>
              <c:numCache>
                <c:formatCode>General</c:formatCode>
                <c:ptCount val="4"/>
                <c:pt idx="0">
                  <c:v>3.7</c:v>
                </c:pt>
                <c:pt idx="3">
                  <c:v>3.7</c:v>
                </c:pt>
              </c:numCache>
            </c:numRef>
          </c:val>
        </c:ser>
        <c:ser>
          <c:idx val="1"/>
          <c:order val="1"/>
          <c:tx>
            <c:strRef>
              <c:f>'инъекции вв'!$H$3</c:f>
              <c:strCache>
                <c:ptCount val="1"/>
                <c:pt idx="0">
                  <c:v>венепункции у группы сравнения</c:v>
                </c:pt>
              </c:strCache>
            </c:strRef>
          </c:tx>
          <c:invertIfNegative val="0"/>
          <c:cat>
            <c:strRef>
              <c:f>'инъекции вв'!$I$1:$L$1</c:f>
              <c:strCache>
                <c:ptCount val="4"/>
                <c:pt idx="0">
                  <c:v>в/в инфузии</c:v>
                </c:pt>
                <c:pt idx="1">
                  <c:v>в/в инъекции</c:v>
                </c:pt>
                <c:pt idx="2">
                  <c:v>забор крови</c:v>
                </c:pt>
                <c:pt idx="3">
                  <c:v>всего</c:v>
                </c:pt>
              </c:strCache>
            </c:strRef>
          </c:cat>
          <c:val>
            <c:numRef>
              <c:f>'инъекции вв'!$I$3:$L$3</c:f>
              <c:numCache>
                <c:formatCode>General</c:formatCode>
                <c:ptCount val="4"/>
                <c:pt idx="0">
                  <c:v>11.4</c:v>
                </c:pt>
                <c:pt idx="1">
                  <c:v>8.8000000000000007</c:v>
                </c:pt>
                <c:pt idx="2">
                  <c:v>2.1</c:v>
                </c:pt>
                <c:pt idx="3">
                  <c:v>22.300000000000004</c:v>
                </c:pt>
              </c:numCache>
            </c:numRef>
          </c:val>
        </c:ser>
        <c:ser>
          <c:idx val="2"/>
          <c:order val="2"/>
          <c:tx>
            <c:strRef>
              <c:f>'инъекции вв'!$H$4</c:f>
              <c:strCache>
                <c:ptCount val="1"/>
                <c:pt idx="0">
                  <c:v>инъекции, выполняемые через венозный катетер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</c:spPr>
          <c:invertIfNegative val="0"/>
          <c:dLbls>
            <c:dLbl>
              <c:idx val="1"/>
              <c:layout>
                <c:manualLayout>
                  <c:x val="2.351590564011407E-2"/>
                  <c:y val="2.52693574221276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0547716920342203E-3"/>
                  <c:y val="9.265324020966397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'инъекции вв'!$I$1:$L$1</c:f>
              <c:strCache>
                <c:ptCount val="4"/>
                <c:pt idx="0">
                  <c:v>в/в инфузии</c:v>
                </c:pt>
                <c:pt idx="1">
                  <c:v>в/в инъекции</c:v>
                </c:pt>
                <c:pt idx="2">
                  <c:v>забор крови</c:v>
                </c:pt>
                <c:pt idx="3">
                  <c:v>всего</c:v>
                </c:pt>
              </c:strCache>
            </c:strRef>
          </c:cat>
          <c:val>
            <c:numRef>
              <c:f>'инъекции вв'!$I$4:$L$4</c:f>
              <c:numCache>
                <c:formatCode>General</c:formatCode>
                <c:ptCount val="4"/>
                <c:pt idx="1">
                  <c:v>7.7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one"/>
        <c:axId val="137389568"/>
        <c:axId val="137391104"/>
        <c:axId val="0"/>
      </c:bar3DChart>
      <c:catAx>
        <c:axId val="1373895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37391104"/>
        <c:crosses val="autoZero"/>
        <c:auto val="1"/>
        <c:lblAlgn val="ctr"/>
        <c:lblOffset val="100"/>
        <c:noMultiLvlLbl val="0"/>
      </c:catAx>
      <c:valAx>
        <c:axId val="137391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38956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1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6. Неудачные попытки венепункций при проведении инфузионной терапии</a:t>
            </a:r>
            <a:endParaRPr lang="ru-RU" sz="1200" b="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C0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неудачи!$F$1:$F$2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неудачи!$G$1:$G$2</c:f>
              <c:numCache>
                <c:formatCode>General</c:formatCode>
                <c:ptCount val="2"/>
                <c:pt idx="0">
                  <c:v>0.70000000000000018</c:v>
                </c:pt>
                <c:pt idx="1">
                  <c:v>1.4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7949184"/>
        <c:axId val="137950720"/>
      </c:barChart>
      <c:catAx>
        <c:axId val="13794918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37950720"/>
        <c:crosses val="autoZero"/>
        <c:auto val="1"/>
        <c:lblAlgn val="ctr"/>
        <c:lblOffset val="100"/>
        <c:noMultiLvlLbl val="0"/>
      </c:catAx>
      <c:valAx>
        <c:axId val="1379507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794918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7. Уровень боли по 5-бальной шкале вербальных оценок ШВО </a:t>
            </a:r>
            <a:endParaRPr lang="ru-RU" sz="1200" b="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05775086479065E-2"/>
          <c:y val="9.1027110833694788E-2"/>
          <c:w val="0.81142723624020208"/>
          <c:h val="0.8123531443810667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боль!$T$23</c:f>
              <c:strCache>
                <c:ptCount val="1"/>
                <c:pt idx="0">
                  <c:v>0 баллов</c:v>
                </c:pt>
              </c:strCache>
            </c:strRef>
          </c:tx>
          <c:invertIfNegative val="0"/>
          <c:cat>
            <c:strRef>
              <c:f>боль!$S$24:$S$25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боль!$T$24:$T$25</c:f>
              <c:numCache>
                <c:formatCode>General</c:formatCode>
                <c:ptCount val="2"/>
                <c:pt idx="0">
                  <c:v>40</c:v>
                </c:pt>
                <c:pt idx="1">
                  <c:v>209</c:v>
                </c:pt>
              </c:numCache>
            </c:numRef>
          </c:val>
        </c:ser>
        <c:ser>
          <c:idx val="1"/>
          <c:order val="1"/>
          <c:tx>
            <c:strRef>
              <c:f>боль!$U$23</c:f>
              <c:strCache>
                <c:ptCount val="1"/>
                <c:pt idx="0">
                  <c:v>1 балл</c:v>
                </c:pt>
              </c:strCache>
            </c:strRef>
          </c:tx>
          <c:invertIfNegative val="0"/>
          <c:cat>
            <c:strRef>
              <c:f>боль!$S$24:$S$25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боль!$U$24:$U$25</c:f>
              <c:numCache>
                <c:formatCode>General</c:formatCode>
                <c:ptCount val="2"/>
                <c:pt idx="0">
                  <c:v>86</c:v>
                </c:pt>
                <c:pt idx="1">
                  <c:v>255</c:v>
                </c:pt>
              </c:numCache>
            </c:numRef>
          </c:val>
        </c:ser>
        <c:ser>
          <c:idx val="2"/>
          <c:order val="2"/>
          <c:tx>
            <c:strRef>
              <c:f>боль!$V$23</c:f>
              <c:strCache>
                <c:ptCount val="1"/>
                <c:pt idx="0">
                  <c:v>2 балла</c:v>
                </c:pt>
              </c:strCache>
            </c:strRef>
          </c:tx>
          <c:invertIfNegative val="0"/>
          <c:cat>
            <c:strRef>
              <c:f>боль!$S$24:$S$25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боль!$V$24:$V$25</c:f>
              <c:numCache>
                <c:formatCode>General</c:formatCode>
                <c:ptCount val="2"/>
                <c:pt idx="0">
                  <c:v>65</c:v>
                </c:pt>
                <c:pt idx="1">
                  <c:v>173</c:v>
                </c:pt>
              </c:numCache>
            </c:numRef>
          </c:val>
        </c:ser>
        <c:ser>
          <c:idx val="3"/>
          <c:order val="3"/>
          <c:tx>
            <c:strRef>
              <c:f>боль!$W$23</c:f>
              <c:strCache>
                <c:ptCount val="1"/>
                <c:pt idx="0">
                  <c:v>3 балла</c:v>
                </c:pt>
              </c:strCache>
            </c:strRef>
          </c:tx>
          <c:invertIfNegative val="0"/>
          <c:cat>
            <c:strRef>
              <c:f>боль!$S$24:$S$25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боль!$W$24:$W$25</c:f>
              <c:numCache>
                <c:formatCode>General</c:formatCode>
                <c:ptCount val="2"/>
                <c:pt idx="0">
                  <c:v>4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8531456"/>
        <c:axId val="148541440"/>
        <c:axId val="0"/>
      </c:bar3DChart>
      <c:catAx>
        <c:axId val="1485314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8541440"/>
        <c:crosses val="autoZero"/>
        <c:auto val="1"/>
        <c:lblAlgn val="ctr"/>
        <c:lblOffset val="100"/>
        <c:noMultiLvlLbl val="0"/>
      </c:catAx>
      <c:valAx>
        <c:axId val="148541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853145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8. Оценка степени флебита </a:t>
            </a:r>
          </a:p>
          <a:p>
            <a:pPr>
              <a:defRPr/>
            </a:pP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проведении инфузионной терапии</a:t>
            </a:r>
            <a:r>
              <a:rPr lang="ru-RU" sz="1200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флебиты!$J$92</c:f>
              <c:strCache>
                <c:ptCount val="1"/>
                <c:pt idx="0">
                  <c:v>нет флебитов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111111111111117E-2"/>
                  <c:y val="-4.62962962962963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25E-2"/>
                  <c:y val="-3.24081364829396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флебиты!$I$93:$I$94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флебиты!$J$93:$J$94</c:f>
              <c:numCache>
                <c:formatCode>0%</c:formatCode>
                <c:ptCount val="2"/>
                <c:pt idx="0">
                  <c:v>0.93</c:v>
                </c:pt>
                <c:pt idx="1">
                  <c:v>0.98</c:v>
                </c:pt>
              </c:numCache>
            </c:numRef>
          </c:val>
        </c:ser>
        <c:ser>
          <c:idx val="1"/>
          <c:order val="1"/>
          <c:tx>
            <c:strRef>
              <c:f>флебиты!$K$92</c:f>
              <c:strCache>
                <c:ptCount val="1"/>
                <c:pt idx="0">
                  <c:v>количество флебитов 1 степени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5787037037037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000000000000001E-2"/>
                  <c:y val="-2.7777777777777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флебиты!$I$93:$I$94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флебиты!$K$93:$K$94</c:f>
              <c:numCache>
                <c:formatCode>0%</c:formatCode>
                <c:ptCount val="2"/>
                <c:pt idx="0">
                  <c:v>7.0000000000000021E-2</c:v>
                </c:pt>
                <c:pt idx="1">
                  <c:v>2.0000000000000007E-2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38043392"/>
        <c:axId val="138044928"/>
        <c:axId val="0"/>
      </c:bar3DChart>
      <c:catAx>
        <c:axId val="138043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38044928"/>
        <c:crosses val="autoZero"/>
        <c:auto val="1"/>
        <c:lblAlgn val="ctr"/>
        <c:lblOffset val="100"/>
        <c:noMultiLvlLbl val="0"/>
      </c:catAx>
      <c:valAx>
        <c:axId val="1380449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804339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9. Оценка степени инфильтрации </a:t>
            </a:r>
          </a:p>
          <a:p>
            <a:pPr>
              <a:defRPr/>
            </a:pP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инфузионной терапии</a:t>
            </a:r>
            <a:endParaRPr lang="ru-RU" sz="1200" b="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402371958671255E-2"/>
          <c:y val="0.19121044631404591"/>
          <c:w val="0.54941511128393139"/>
          <c:h val="0.6435238256355355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инфильтраты!$I$33</c:f>
              <c:strCache>
                <c:ptCount val="1"/>
                <c:pt idx="0">
                  <c:v>инфильтратов нет</c:v>
                </c:pt>
              </c:strCache>
            </c:strRef>
          </c:tx>
          <c:invertIfNegative val="0"/>
          <c:cat>
            <c:strRef>
              <c:f>инфильтраты!$H$34:$H$35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инфильтраты!$I$34:$I$35</c:f>
              <c:numCache>
                <c:formatCode>0%</c:formatCode>
                <c:ptCount val="2"/>
                <c:pt idx="0">
                  <c:v>0.94000000000000006</c:v>
                </c:pt>
                <c:pt idx="1">
                  <c:v>0.93</c:v>
                </c:pt>
              </c:numCache>
            </c:numRef>
          </c:val>
        </c:ser>
        <c:ser>
          <c:idx val="1"/>
          <c:order val="1"/>
          <c:tx>
            <c:strRef>
              <c:f>инфильтраты!$J$33</c:f>
              <c:strCache>
                <c:ptCount val="1"/>
                <c:pt idx="0">
                  <c:v>инфильтрация 1 степени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3333333333333644E-3"/>
                  <c:y val="-8.487556272013349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25E-2"/>
                  <c:y val="-8.487556272013349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инфильтраты!$H$34:$H$35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инфильтраты!$J$34:$J$35</c:f>
              <c:numCache>
                <c:formatCode>0%</c:formatCode>
                <c:ptCount val="2"/>
                <c:pt idx="0">
                  <c:v>6.0000000000000005E-2</c:v>
                </c:pt>
                <c:pt idx="1">
                  <c:v>6.0000000000000005E-2</c:v>
                </c:pt>
              </c:numCache>
            </c:numRef>
          </c:val>
        </c:ser>
        <c:ser>
          <c:idx val="2"/>
          <c:order val="2"/>
          <c:tx>
            <c:strRef>
              <c:f>инфильтраты!$K$33</c:f>
              <c:strCache>
                <c:ptCount val="1"/>
                <c:pt idx="0">
                  <c:v>инфильтрация 2 степени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111111111111117E-2"/>
                  <c:y val="-3.6453776611256962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804392104580972E-2"/>
                  <c:y val="-4.68918857500681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инфильтраты!$H$34:$H$35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инфильтраты!$K$34:$K$35</c:f>
              <c:numCache>
                <c:formatCode>0%</c:formatCode>
                <c:ptCount val="2"/>
                <c:pt idx="1">
                  <c:v>1.0000000000000002E-2</c:v>
                </c:pt>
              </c:numCache>
            </c:numRef>
          </c:val>
        </c:ser>
        <c:ser>
          <c:idx val="3"/>
          <c:order val="3"/>
          <c:tx>
            <c:strRef>
              <c:f>инфильтраты!$L$33</c:f>
              <c:strCache>
                <c:ptCount val="1"/>
              </c:strCache>
            </c:strRef>
          </c:tx>
          <c:invertIfNegative val="0"/>
          <c:dLbls>
            <c:dLbl>
              <c:idx val="0"/>
              <c:layout>
                <c:manualLayout>
                  <c:x val="8.3333333333333367E-3"/>
                  <c:y val="-8.487556272013349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73E-2"/>
                  <c:y val="-9.25925925925935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инфильтраты!$H$34:$H$35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инфильтраты!$L$34:$L$35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48178816"/>
        <c:axId val="148180352"/>
        <c:axId val="0"/>
      </c:bar3DChart>
      <c:catAx>
        <c:axId val="1481788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8180352"/>
        <c:crosses val="autoZero"/>
        <c:auto val="1"/>
        <c:lblAlgn val="ctr"/>
        <c:lblOffset val="100"/>
        <c:noMultiLvlLbl val="0"/>
      </c:catAx>
      <c:valAx>
        <c:axId val="1481803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8178816"/>
        <c:crosses val="autoZero"/>
        <c:crossBetween val="between"/>
      </c:valAx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6307755928353662"/>
          <c:y val="0.21007716978815219"/>
          <c:w val="0.33103062117235366"/>
          <c:h val="0.59841061533974893"/>
        </c:manualLayout>
      </c:layout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10. Количество инфильтратов </a:t>
            </a:r>
          </a:p>
          <a:p>
            <a:pPr>
              <a:defRPr/>
            </a:pP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в исследуемых группах</a:t>
            </a:r>
            <a:endParaRPr lang="ru-RU" sz="1200" b="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3.5283027121609814E-2"/>
                  <c:y val="-7.95005832604258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</a:t>
                    </a:r>
                    <a:r>
                      <a:rPr lang="ru-RU"/>
                      <a:t>4</a:t>
                    </a:r>
                    <a:r>
                      <a:rPr lang="en-US"/>
                      <a:t>
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10479702537182856"/>
                  <c:y val="0.11478929717118697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инфильтраты!$I$86:$I$87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инфильтраты!$J$86:$J$87</c:f>
              <c:numCache>
                <c:formatCode>General</c:formatCode>
                <c:ptCount val="2"/>
                <c:pt idx="0">
                  <c:v>15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b="0" i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12. Количество местных гематом </a:t>
            </a:r>
          </a:p>
          <a:p>
            <a:pPr>
              <a:defRPr/>
            </a:pPr>
            <a:r>
              <a:rPr lang="ru-RU" sz="1200" b="0" i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в исследуемых группах</a:t>
            </a:r>
            <a:endParaRPr lang="ru-RU" sz="1200" b="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6.0077537182852143E-2"/>
                  <c:y val="-1.046952464275299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7.5727690288713942E-2"/>
                  <c:y val="4.541010498687667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гематомы!$E$37:$E$38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гематомы!$F$37:$F$38</c:f>
              <c:numCache>
                <c:formatCode>General</c:formatCode>
                <c:ptCount val="2"/>
                <c:pt idx="0">
                  <c:v>7</c:v>
                </c:pt>
                <c:pt idx="1">
                  <c:v>79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C8F6A5-A3A1-4602-9163-90B8F4560FAB}" type="doc">
      <dgm:prSet loTypeId="urn:microsoft.com/office/officeart/2005/8/layout/hierarchy3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88AB940-BAAC-434D-A4B6-FBFC027C02E5}">
      <dgm:prSet phldrT="[Текст]" custT="1"/>
      <dgm:spPr/>
      <dgm:t>
        <a:bodyPr/>
        <a:lstStyle/>
        <a:p>
          <a:r>
            <a:rPr lang="ru-RU" sz="1200" b="1" smtClean="0">
              <a:solidFill>
                <a:srgbClr val="000066"/>
              </a:solidFill>
            </a:rPr>
            <a:t>Специалисты по сбору данных</a:t>
          </a:r>
          <a:endParaRPr lang="ru-RU" sz="1200" b="1" dirty="0">
            <a:solidFill>
              <a:srgbClr val="000066"/>
            </a:solidFill>
          </a:endParaRPr>
        </a:p>
      </dgm:t>
    </dgm:pt>
    <dgm:pt modelId="{4E27A7C9-6EA1-4A67-BE7C-6E0545664DC8}" type="parTrans" cxnId="{CB2A8E69-3F52-4634-A844-473C8CA8D404}">
      <dgm:prSet/>
      <dgm:spPr/>
      <dgm:t>
        <a:bodyPr/>
        <a:lstStyle/>
        <a:p>
          <a:endParaRPr lang="ru-RU"/>
        </a:p>
      </dgm:t>
    </dgm:pt>
    <dgm:pt modelId="{2A345F2B-F89D-4BBD-9965-F8625ABFAE57}" type="sibTrans" cxnId="{CB2A8E69-3F52-4634-A844-473C8CA8D404}">
      <dgm:prSet/>
      <dgm:spPr/>
      <dgm:t>
        <a:bodyPr/>
        <a:lstStyle/>
        <a:p>
          <a:endParaRPr lang="ru-RU"/>
        </a:p>
      </dgm:t>
    </dgm:pt>
    <dgm:pt modelId="{2877DB6E-7BAF-479E-A553-803EA367DF0E}">
      <dgm:prSet phldrT="[Текст]" custT="1"/>
      <dgm:spPr/>
      <dgm:t>
        <a:bodyPr/>
        <a:lstStyle/>
        <a:p>
          <a:pPr algn="r"/>
          <a:r>
            <a:rPr lang="ru-RU" sz="1000" b="1" smtClean="0">
              <a:solidFill>
                <a:srgbClr val="000066"/>
              </a:solidFill>
            </a:rPr>
            <a:t>Ковальчук О.М.</a:t>
          </a:r>
          <a:endParaRPr lang="ru-RU" sz="1000" b="1" dirty="0">
            <a:solidFill>
              <a:srgbClr val="000066"/>
            </a:solidFill>
          </a:endParaRPr>
        </a:p>
      </dgm:t>
    </dgm:pt>
    <dgm:pt modelId="{B7446DEE-7E83-434C-8130-D54ACFFEC9A8}" type="parTrans" cxnId="{C7CE0740-0C4F-4220-9EA3-F403DA365A03}">
      <dgm:prSet/>
      <dgm:spPr/>
      <dgm:t>
        <a:bodyPr/>
        <a:lstStyle/>
        <a:p>
          <a:endParaRPr lang="ru-RU"/>
        </a:p>
      </dgm:t>
    </dgm:pt>
    <dgm:pt modelId="{C366CABE-0F4D-4276-93E9-18F276D4D034}" type="sibTrans" cxnId="{C7CE0740-0C4F-4220-9EA3-F403DA365A03}">
      <dgm:prSet/>
      <dgm:spPr/>
      <dgm:t>
        <a:bodyPr/>
        <a:lstStyle/>
        <a:p>
          <a:endParaRPr lang="ru-RU"/>
        </a:p>
      </dgm:t>
    </dgm:pt>
    <dgm:pt modelId="{1A95DF06-A2F7-4C5D-9000-7CEC23ABCE45}">
      <dgm:prSet phldrT="[Текст]" custT="1"/>
      <dgm:spPr/>
      <dgm:t>
        <a:bodyPr/>
        <a:lstStyle/>
        <a:p>
          <a:pPr algn="r"/>
          <a:r>
            <a:rPr lang="ru-RU" sz="1000" b="1" smtClean="0">
              <a:solidFill>
                <a:srgbClr val="000066"/>
              </a:solidFill>
            </a:rPr>
            <a:t>Шипицина  Е.В</a:t>
          </a:r>
          <a:r>
            <a:rPr lang="ru-RU" sz="1000" b="1" smtClean="0"/>
            <a:t>.</a:t>
          </a:r>
          <a:endParaRPr lang="ru-RU" sz="2800" b="1" dirty="0"/>
        </a:p>
      </dgm:t>
    </dgm:pt>
    <dgm:pt modelId="{AA390873-C216-4154-B289-46EFC013B379}" type="parTrans" cxnId="{777F15FF-EA9E-4EB3-9593-49153544F82E}">
      <dgm:prSet/>
      <dgm:spPr/>
      <dgm:t>
        <a:bodyPr/>
        <a:lstStyle/>
        <a:p>
          <a:endParaRPr lang="ru-RU"/>
        </a:p>
      </dgm:t>
    </dgm:pt>
    <dgm:pt modelId="{A9CB832A-19E9-4E4A-ADD5-D151184B15BE}" type="sibTrans" cxnId="{777F15FF-EA9E-4EB3-9593-49153544F82E}">
      <dgm:prSet/>
      <dgm:spPr/>
      <dgm:t>
        <a:bodyPr/>
        <a:lstStyle/>
        <a:p>
          <a:endParaRPr lang="ru-RU"/>
        </a:p>
      </dgm:t>
    </dgm:pt>
    <dgm:pt modelId="{1FE40AEE-4C59-4ECB-864F-5B5D562E8DF5}">
      <dgm:prSet phldrT="[Текст]"/>
      <dgm:spPr>
        <a:ln>
          <a:solidFill>
            <a:schemeClr val="accent1"/>
          </a:solidFill>
        </a:ln>
      </dgm:spPr>
      <dgm:t>
        <a:bodyPr/>
        <a:lstStyle/>
        <a:p>
          <a:r>
            <a:rPr lang="ru-RU" b="1" smtClean="0">
              <a:solidFill>
                <a:srgbClr val="000066"/>
              </a:solidFill>
            </a:rPr>
            <a:t>Специалисты по вводу данных</a:t>
          </a:r>
          <a:endParaRPr lang="ru-RU" b="1" dirty="0">
            <a:solidFill>
              <a:srgbClr val="000066"/>
            </a:solidFill>
          </a:endParaRPr>
        </a:p>
      </dgm:t>
    </dgm:pt>
    <dgm:pt modelId="{AAAE05E5-1833-4973-91DF-2852879A263C}" type="parTrans" cxnId="{2AF56D9C-23A0-4B70-AE90-499A5BFAFAF1}">
      <dgm:prSet/>
      <dgm:spPr/>
      <dgm:t>
        <a:bodyPr/>
        <a:lstStyle/>
        <a:p>
          <a:endParaRPr lang="ru-RU"/>
        </a:p>
      </dgm:t>
    </dgm:pt>
    <dgm:pt modelId="{9E374A20-ADBB-499F-BC8B-7B0C24CE6023}" type="sibTrans" cxnId="{2AF56D9C-23A0-4B70-AE90-499A5BFAFAF1}">
      <dgm:prSet/>
      <dgm:spPr/>
      <dgm:t>
        <a:bodyPr/>
        <a:lstStyle/>
        <a:p>
          <a:endParaRPr lang="ru-RU"/>
        </a:p>
      </dgm:t>
    </dgm:pt>
    <dgm:pt modelId="{DCE145EA-3F51-43C6-A849-F91789E60F66}">
      <dgm:prSet phldrT="[Текст]" custT="1"/>
      <dgm:spPr/>
      <dgm:t>
        <a:bodyPr/>
        <a:lstStyle/>
        <a:p>
          <a:pPr algn="r"/>
          <a:r>
            <a:rPr lang="ru-RU" sz="1000" b="1" smtClean="0">
              <a:solidFill>
                <a:srgbClr val="000066"/>
              </a:solidFill>
            </a:rPr>
            <a:t>Терешкина Л.Н.</a:t>
          </a:r>
          <a:endParaRPr lang="ru-RU" sz="1000" b="1" dirty="0">
            <a:solidFill>
              <a:srgbClr val="000066"/>
            </a:solidFill>
          </a:endParaRPr>
        </a:p>
      </dgm:t>
    </dgm:pt>
    <dgm:pt modelId="{DB32E0CD-BD1A-4CC9-B73F-42FAC0D634B0}" type="parTrans" cxnId="{646F189F-DC04-4357-8BDC-3AF0E9F06520}">
      <dgm:prSet/>
      <dgm:spPr/>
      <dgm:t>
        <a:bodyPr/>
        <a:lstStyle/>
        <a:p>
          <a:endParaRPr lang="ru-RU"/>
        </a:p>
      </dgm:t>
    </dgm:pt>
    <dgm:pt modelId="{E34F07B7-0514-45F3-9321-546741E7F639}" type="sibTrans" cxnId="{646F189F-DC04-4357-8BDC-3AF0E9F06520}">
      <dgm:prSet/>
      <dgm:spPr/>
      <dgm:t>
        <a:bodyPr/>
        <a:lstStyle/>
        <a:p>
          <a:endParaRPr lang="ru-RU"/>
        </a:p>
      </dgm:t>
    </dgm:pt>
    <dgm:pt modelId="{E4535C04-F5D4-4BF6-AFEB-82BC2B8A25B5}">
      <dgm:prSet phldrT="[Текст]" custT="1"/>
      <dgm:spPr/>
      <dgm:t>
        <a:bodyPr/>
        <a:lstStyle/>
        <a:p>
          <a:pPr algn="r"/>
          <a:r>
            <a:rPr lang="ru-RU" sz="1000" b="1" smtClean="0">
              <a:solidFill>
                <a:srgbClr val="000066"/>
              </a:solidFill>
            </a:rPr>
            <a:t>Жалнина Н.Г</a:t>
          </a:r>
          <a:r>
            <a:rPr lang="ru-RU" sz="1000" smtClean="0">
              <a:solidFill>
                <a:srgbClr val="000066"/>
              </a:solidFill>
            </a:rPr>
            <a:t>.</a:t>
          </a:r>
          <a:endParaRPr lang="ru-RU" sz="1000" dirty="0">
            <a:solidFill>
              <a:srgbClr val="000066"/>
            </a:solidFill>
          </a:endParaRPr>
        </a:p>
      </dgm:t>
    </dgm:pt>
    <dgm:pt modelId="{5CB69C39-4A51-41E5-8679-2D96819AF920}" type="parTrans" cxnId="{221EDC09-7E87-4625-BE49-CC8ECA48CD71}">
      <dgm:prSet/>
      <dgm:spPr/>
      <dgm:t>
        <a:bodyPr/>
        <a:lstStyle/>
        <a:p>
          <a:endParaRPr lang="ru-RU"/>
        </a:p>
      </dgm:t>
    </dgm:pt>
    <dgm:pt modelId="{7686C80F-8DA3-4C11-8E8B-2489081B3385}" type="sibTrans" cxnId="{221EDC09-7E87-4625-BE49-CC8ECA48CD71}">
      <dgm:prSet/>
      <dgm:spPr/>
      <dgm:t>
        <a:bodyPr/>
        <a:lstStyle/>
        <a:p>
          <a:endParaRPr lang="ru-RU"/>
        </a:p>
      </dgm:t>
    </dgm:pt>
    <dgm:pt modelId="{63E1CC9F-0885-4B2D-9117-26430E3DFC06}">
      <dgm:prSet phldrT="[Текст]" custT="1"/>
      <dgm:spPr/>
      <dgm:t>
        <a:bodyPr/>
        <a:lstStyle/>
        <a:p>
          <a:pPr algn="ctr"/>
          <a:r>
            <a:rPr lang="ru-RU" sz="1200" b="1" smtClean="0">
              <a:solidFill>
                <a:srgbClr val="000066"/>
              </a:solidFill>
            </a:rPr>
            <a:t>Специалист по анализу данных (эксперт)</a:t>
          </a:r>
          <a:endParaRPr lang="ru-RU" sz="1200" b="1" dirty="0">
            <a:solidFill>
              <a:srgbClr val="000066"/>
            </a:solidFill>
          </a:endParaRPr>
        </a:p>
      </dgm:t>
    </dgm:pt>
    <dgm:pt modelId="{B0361D90-0453-4DCA-8D2C-DBBEABF4609D}" type="parTrans" cxnId="{4F8F078E-8BC5-470B-899A-69D06FDCDE39}">
      <dgm:prSet/>
      <dgm:spPr/>
      <dgm:t>
        <a:bodyPr/>
        <a:lstStyle/>
        <a:p>
          <a:endParaRPr lang="ru-RU"/>
        </a:p>
      </dgm:t>
    </dgm:pt>
    <dgm:pt modelId="{83503283-5B64-4FB8-87AC-25A9617DE6E0}" type="sibTrans" cxnId="{4F8F078E-8BC5-470B-899A-69D06FDCDE39}">
      <dgm:prSet/>
      <dgm:spPr/>
      <dgm:t>
        <a:bodyPr/>
        <a:lstStyle/>
        <a:p>
          <a:endParaRPr lang="ru-RU"/>
        </a:p>
      </dgm:t>
    </dgm:pt>
    <dgm:pt modelId="{08A472F1-CB48-4068-98F7-7819FE8E16AF}" type="pres">
      <dgm:prSet presAssocID="{61C8F6A5-A3A1-4602-9163-90B8F4560FA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ADE2C4F-2967-4A4C-B655-F75AE17D5C25}" type="pres">
      <dgm:prSet presAssocID="{988AB940-BAAC-434D-A4B6-FBFC027C02E5}" presName="root" presStyleCnt="0"/>
      <dgm:spPr/>
      <dgm:t>
        <a:bodyPr/>
        <a:lstStyle/>
        <a:p>
          <a:endParaRPr lang="ru-RU"/>
        </a:p>
      </dgm:t>
    </dgm:pt>
    <dgm:pt modelId="{49E5D021-A5BD-4B91-927A-088A3DF3D6C0}" type="pres">
      <dgm:prSet presAssocID="{988AB940-BAAC-434D-A4B6-FBFC027C02E5}" presName="rootComposite" presStyleCnt="0"/>
      <dgm:spPr/>
      <dgm:t>
        <a:bodyPr/>
        <a:lstStyle/>
        <a:p>
          <a:endParaRPr lang="ru-RU"/>
        </a:p>
      </dgm:t>
    </dgm:pt>
    <dgm:pt modelId="{7B26A5EB-20C0-44AB-A5EF-5F36EF4229FF}" type="pres">
      <dgm:prSet presAssocID="{988AB940-BAAC-434D-A4B6-FBFC027C02E5}" presName="rootText" presStyleLbl="node1" presStyleIdx="0" presStyleCnt="3" custScaleY="31914"/>
      <dgm:spPr/>
      <dgm:t>
        <a:bodyPr/>
        <a:lstStyle/>
        <a:p>
          <a:endParaRPr lang="ru-RU"/>
        </a:p>
      </dgm:t>
    </dgm:pt>
    <dgm:pt modelId="{DC6A309E-1B0B-41F4-A76D-818197A1CA54}" type="pres">
      <dgm:prSet presAssocID="{988AB940-BAAC-434D-A4B6-FBFC027C02E5}" presName="rootConnector" presStyleLbl="node1" presStyleIdx="0" presStyleCnt="3"/>
      <dgm:spPr/>
      <dgm:t>
        <a:bodyPr/>
        <a:lstStyle/>
        <a:p>
          <a:endParaRPr lang="ru-RU"/>
        </a:p>
      </dgm:t>
    </dgm:pt>
    <dgm:pt modelId="{38E4A078-CB98-4B04-AB7D-F5A289FF4295}" type="pres">
      <dgm:prSet presAssocID="{988AB940-BAAC-434D-A4B6-FBFC027C02E5}" presName="childShape" presStyleCnt="0"/>
      <dgm:spPr/>
      <dgm:t>
        <a:bodyPr/>
        <a:lstStyle/>
        <a:p>
          <a:endParaRPr lang="ru-RU"/>
        </a:p>
      </dgm:t>
    </dgm:pt>
    <dgm:pt modelId="{9A4E124C-EC30-42E4-B363-7F84EDFAE238}" type="pres">
      <dgm:prSet presAssocID="{B7446DEE-7E83-434C-8130-D54ACFFEC9A8}" presName="Name13" presStyleLbl="parChTrans1D2" presStyleIdx="0" presStyleCnt="4"/>
      <dgm:spPr/>
      <dgm:t>
        <a:bodyPr/>
        <a:lstStyle/>
        <a:p>
          <a:endParaRPr lang="ru-RU"/>
        </a:p>
      </dgm:t>
    </dgm:pt>
    <dgm:pt modelId="{64CD6083-EB79-4C0A-AE0A-7453FFF8DF8F}" type="pres">
      <dgm:prSet presAssocID="{2877DB6E-7BAF-479E-A553-803EA367DF0E}" presName="childText" presStyleLbl="bgAcc1" presStyleIdx="0" presStyleCnt="4" custScaleX="100920" custScaleY="1201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858583-EA59-4AD2-83D4-9D36E7E7DE83}" type="pres">
      <dgm:prSet presAssocID="{AA390873-C216-4154-B289-46EFC013B379}" presName="Name13" presStyleLbl="parChTrans1D2" presStyleIdx="1" presStyleCnt="4"/>
      <dgm:spPr/>
      <dgm:t>
        <a:bodyPr/>
        <a:lstStyle/>
        <a:p>
          <a:endParaRPr lang="ru-RU"/>
        </a:p>
      </dgm:t>
    </dgm:pt>
    <dgm:pt modelId="{96408424-54DE-445C-BE9A-D33238ADA053}" type="pres">
      <dgm:prSet presAssocID="{1A95DF06-A2F7-4C5D-9000-7CEC23ABCE45}" presName="childText" presStyleLbl="bgAcc1" presStyleIdx="1" presStyleCnt="4" custScaleX="104044" custScaleY="1020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76D495-9E7E-423B-A156-3F111CDFA2EB}" type="pres">
      <dgm:prSet presAssocID="{1FE40AEE-4C59-4ECB-864F-5B5D562E8DF5}" presName="root" presStyleCnt="0"/>
      <dgm:spPr/>
      <dgm:t>
        <a:bodyPr/>
        <a:lstStyle/>
        <a:p>
          <a:endParaRPr lang="ru-RU"/>
        </a:p>
      </dgm:t>
    </dgm:pt>
    <dgm:pt modelId="{93B2AEA0-E35E-47DD-90BD-5F3F520E982A}" type="pres">
      <dgm:prSet presAssocID="{1FE40AEE-4C59-4ECB-864F-5B5D562E8DF5}" presName="rootComposite" presStyleCnt="0"/>
      <dgm:spPr/>
      <dgm:t>
        <a:bodyPr/>
        <a:lstStyle/>
        <a:p>
          <a:endParaRPr lang="ru-RU"/>
        </a:p>
      </dgm:t>
    </dgm:pt>
    <dgm:pt modelId="{CF8885A3-5C3D-406A-B509-8307BD9E8AA1}" type="pres">
      <dgm:prSet presAssocID="{1FE40AEE-4C59-4ECB-864F-5B5D562E8DF5}" presName="rootText" presStyleLbl="node1" presStyleIdx="1" presStyleCnt="3" custScaleY="31914"/>
      <dgm:spPr/>
      <dgm:t>
        <a:bodyPr/>
        <a:lstStyle/>
        <a:p>
          <a:endParaRPr lang="ru-RU"/>
        </a:p>
      </dgm:t>
    </dgm:pt>
    <dgm:pt modelId="{0E062EE3-4085-4FAC-BB6A-D323EC41EC36}" type="pres">
      <dgm:prSet presAssocID="{1FE40AEE-4C59-4ECB-864F-5B5D562E8DF5}" presName="rootConnector" presStyleLbl="node1" presStyleIdx="1" presStyleCnt="3"/>
      <dgm:spPr/>
      <dgm:t>
        <a:bodyPr/>
        <a:lstStyle/>
        <a:p>
          <a:endParaRPr lang="ru-RU"/>
        </a:p>
      </dgm:t>
    </dgm:pt>
    <dgm:pt modelId="{CB26CFB6-C253-4772-8527-CA71628F1E0C}" type="pres">
      <dgm:prSet presAssocID="{1FE40AEE-4C59-4ECB-864F-5B5D562E8DF5}" presName="childShape" presStyleCnt="0"/>
      <dgm:spPr/>
      <dgm:t>
        <a:bodyPr/>
        <a:lstStyle/>
        <a:p>
          <a:endParaRPr lang="ru-RU"/>
        </a:p>
      </dgm:t>
    </dgm:pt>
    <dgm:pt modelId="{06818B85-A50F-4A79-88C4-C7A69B3DE392}" type="pres">
      <dgm:prSet presAssocID="{DB32E0CD-BD1A-4CC9-B73F-42FAC0D634B0}" presName="Name13" presStyleLbl="parChTrans1D2" presStyleIdx="2" presStyleCnt="4"/>
      <dgm:spPr/>
      <dgm:t>
        <a:bodyPr/>
        <a:lstStyle/>
        <a:p>
          <a:endParaRPr lang="ru-RU"/>
        </a:p>
      </dgm:t>
    </dgm:pt>
    <dgm:pt modelId="{91037703-EB52-4FF3-8DFC-33A351F4B40F}" type="pres">
      <dgm:prSet presAssocID="{DCE145EA-3F51-43C6-A849-F91789E60F66}" presName="childText" presStyleLbl="bgAcc1" presStyleIdx="2" presStyleCnt="4" custScaleX="111231" custScaleY="1141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65BD84-2F71-4C6F-B9B2-2F7E2EDFDEEB}" type="pres">
      <dgm:prSet presAssocID="{5CB69C39-4A51-41E5-8679-2D96819AF920}" presName="Name13" presStyleLbl="parChTrans1D2" presStyleIdx="3" presStyleCnt="4"/>
      <dgm:spPr/>
      <dgm:t>
        <a:bodyPr/>
        <a:lstStyle/>
        <a:p>
          <a:endParaRPr lang="ru-RU"/>
        </a:p>
      </dgm:t>
    </dgm:pt>
    <dgm:pt modelId="{805E819B-2867-47B2-9883-46A65178D3AA}" type="pres">
      <dgm:prSet presAssocID="{E4535C04-F5D4-4BF6-AFEB-82BC2B8A25B5}" presName="childText" presStyleLbl="bgAcc1" presStyleIdx="3" presStyleCnt="4" custScaleX="111206" custScaleY="107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946C9-8E9C-4F71-B4C6-40EB6D43871E}" type="pres">
      <dgm:prSet presAssocID="{63E1CC9F-0885-4B2D-9117-26430E3DFC06}" presName="root" presStyleCnt="0"/>
      <dgm:spPr/>
      <dgm:t>
        <a:bodyPr/>
        <a:lstStyle/>
        <a:p>
          <a:endParaRPr lang="ru-RU"/>
        </a:p>
      </dgm:t>
    </dgm:pt>
    <dgm:pt modelId="{AC4F6D6D-66D1-4AB7-956A-D002466FAB67}" type="pres">
      <dgm:prSet presAssocID="{63E1CC9F-0885-4B2D-9117-26430E3DFC06}" presName="rootComposite" presStyleCnt="0"/>
      <dgm:spPr/>
      <dgm:t>
        <a:bodyPr/>
        <a:lstStyle/>
        <a:p>
          <a:endParaRPr lang="ru-RU"/>
        </a:p>
      </dgm:t>
    </dgm:pt>
    <dgm:pt modelId="{FCD89994-C950-49CE-8E84-B95D164A7D42}" type="pres">
      <dgm:prSet presAssocID="{63E1CC9F-0885-4B2D-9117-26430E3DFC06}" presName="rootText" presStyleLbl="node1" presStyleIdx="2" presStyleCnt="3" custScaleY="35265"/>
      <dgm:spPr/>
      <dgm:t>
        <a:bodyPr/>
        <a:lstStyle/>
        <a:p>
          <a:endParaRPr lang="ru-RU"/>
        </a:p>
      </dgm:t>
    </dgm:pt>
    <dgm:pt modelId="{301C8B95-1607-4423-8560-CB39490BC82F}" type="pres">
      <dgm:prSet presAssocID="{63E1CC9F-0885-4B2D-9117-26430E3DFC06}" presName="rootConnector" presStyleLbl="node1" presStyleIdx="2" presStyleCnt="3"/>
      <dgm:spPr/>
      <dgm:t>
        <a:bodyPr/>
        <a:lstStyle/>
        <a:p>
          <a:endParaRPr lang="ru-RU"/>
        </a:p>
      </dgm:t>
    </dgm:pt>
    <dgm:pt modelId="{BEFF8B9C-9ABE-4282-8280-341AC665E21B}" type="pres">
      <dgm:prSet presAssocID="{63E1CC9F-0885-4B2D-9117-26430E3DFC06}" presName="childShape" presStyleCnt="0"/>
      <dgm:spPr/>
      <dgm:t>
        <a:bodyPr/>
        <a:lstStyle/>
        <a:p>
          <a:endParaRPr lang="ru-RU"/>
        </a:p>
      </dgm:t>
    </dgm:pt>
  </dgm:ptLst>
  <dgm:cxnLst>
    <dgm:cxn modelId="{1F39A3FC-8B15-4040-8116-C833FA0FAC90}" type="presOf" srcId="{AA390873-C216-4154-B289-46EFC013B379}" destId="{00858583-EA59-4AD2-83D4-9D36E7E7DE83}" srcOrd="0" destOrd="0" presId="urn:microsoft.com/office/officeart/2005/8/layout/hierarchy3"/>
    <dgm:cxn modelId="{94A66A89-E28F-4061-B024-D2E20168615C}" type="presOf" srcId="{5CB69C39-4A51-41E5-8679-2D96819AF920}" destId="{4765BD84-2F71-4C6F-B9B2-2F7E2EDFDEEB}" srcOrd="0" destOrd="0" presId="urn:microsoft.com/office/officeart/2005/8/layout/hierarchy3"/>
    <dgm:cxn modelId="{CB2A8E69-3F52-4634-A844-473C8CA8D404}" srcId="{61C8F6A5-A3A1-4602-9163-90B8F4560FAB}" destId="{988AB940-BAAC-434D-A4B6-FBFC027C02E5}" srcOrd="0" destOrd="0" parTransId="{4E27A7C9-6EA1-4A67-BE7C-6E0545664DC8}" sibTransId="{2A345F2B-F89D-4BBD-9965-F8625ABFAE57}"/>
    <dgm:cxn modelId="{A030ADB8-DDC8-466D-AAF8-547B7CAAB43D}" type="presOf" srcId="{63E1CC9F-0885-4B2D-9117-26430E3DFC06}" destId="{301C8B95-1607-4423-8560-CB39490BC82F}" srcOrd="1" destOrd="0" presId="urn:microsoft.com/office/officeart/2005/8/layout/hierarchy3"/>
    <dgm:cxn modelId="{A5CD76E5-8BC8-409B-9855-A7AD470C3BDB}" type="presOf" srcId="{DB32E0CD-BD1A-4CC9-B73F-42FAC0D634B0}" destId="{06818B85-A50F-4A79-88C4-C7A69B3DE392}" srcOrd="0" destOrd="0" presId="urn:microsoft.com/office/officeart/2005/8/layout/hierarchy3"/>
    <dgm:cxn modelId="{646F189F-DC04-4357-8BDC-3AF0E9F06520}" srcId="{1FE40AEE-4C59-4ECB-864F-5B5D562E8DF5}" destId="{DCE145EA-3F51-43C6-A849-F91789E60F66}" srcOrd="0" destOrd="0" parTransId="{DB32E0CD-BD1A-4CC9-B73F-42FAC0D634B0}" sibTransId="{E34F07B7-0514-45F3-9321-546741E7F639}"/>
    <dgm:cxn modelId="{0A51180A-31BE-43E8-9EA3-0DE524ECCDF6}" type="presOf" srcId="{2877DB6E-7BAF-479E-A553-803EA367DF0E}" destId="{64CD6083-EB79-4C0A-AE0A-7453FFF8DF8F}" srcOrd="0" destOrd="0" presId="urn:microsoft.com/office/officeart/2005/8/layout/hierarchy3"/>
    <dgm:cxn modelId="{ED896389-B1A3-4230-BEFB-3D6945B0FAB4}" type="presOf" srcId="{E4535C04-F5D4-4BF6-AFEB-82BC2B8A25B5}" destId="{805E819B-2867-47B2-9883-46A65178D3AA}" srcOrd="0" destOrd="0" presId="urn:microsoft.com/office/officeart/2005/8/layout/hierarchy3"/>
    <dgm:cxn modelId="{C7CE0740-0C4F-4220-9EA3-F403DA365A03}" srcId="{988AB940-BAAC-434D-A4B6-FBFC027C02E5}" destId="{2877DB6E-7BAF-479E-A553-803EA367DF0E}" srcOrd="0" destOrd="0" parTransId="{B7446DEE-7E83-434C-8130-D54ACFFEC9A8}" sibTransId="{C366CABE-0F4D-4276-93E9-18F276D4D034}"/>
    <dgm:cxn modelId="{221EDC09-7E87-4625-BE49-CC8ECA48CD71}" srcId="{1FE40AEE-4C59-4ECB-864F-5B5D562E8DF5}" destId="{E4535C04-F5D4-4BF6-AFEB-82BC2B8A25B5}" srcOrd="1" destOrd="0" parTransId="{5CB69C39-4A51-41E5-8679-2D96819AF920}" sibTransId="{7686C80F-8DA3-4C11-8E8B-2489081B3385}"/>
    <dgm:cxn modelId="{95ED340F-801F-4D66-B4D7-5531CD9701B6}" type="presOf" srcId="{988AB940-BAAC-434D-A4B6-FBFC027C02E5}" destId="{7B26A5EB-20C0-44AB-A5EF-5F36EF4229FF}" srcOrd="0" destOrd="0" presId="urn:microsoft.com/office/officeart/2005/8/layout/hierarchy3"/>
    <dgm:cxn modelId="{9FA26E4F-CB05-4836-9674-F31EF3D1C90E}" type="presOf" srcId="{63E1CC9F-0885-4B2D-9117-26430E3DFC06}" destId="{FCD89994-C950-49CE-8E84-B95D164A7D42}" srcOrd="0" destOrd="0" presId="urn:microsoft.com/office/officeart/2005/8/layout/hierarchy3"/>
    <dgm:cxn modelId="{D2201D00-58F4-4195-B5AF-4596293E7F78}" type="presOf" srcId="{61C8F6A5-A3A1-4602-9163-90B8F4560FAB}" destId="{08A472F1-CB48-4068-98F7-7819FE8E16AF}" srcOrd="0" destOrd="0" presId="urn:microsoft.com/office/officeart/2005/8/layout/hierarchy3"/>
    <dgm:cxn modelId="{E9D0324C-FCAE-4548-AF37-9DB15078A624}" type="presOf" srcId="{1A95DF06-A2F7-4C5D-9000-7CEC23ABCE45}" destId="{96408424-54DE-445C-BE9A-D33238ADA053}" srcOrd="0" destOrd="0" presId="urn:microsoft.com/office/officeart/2005/8/layout/hierarchy3"/>
    <dgm:cxn modelId="{2160771D-F7AE-4D76-B465-3AFD9B319ABD}" type="presOf" srcId="{B7446DEE-7E83-434C-8130-D54ACFFEC9A8}" destId="{9A4E124C-EC30-42E4-B363-7F84EDFAE238}" srcOrd="0" destOrd="0" presId="urn:microsoft.com/office/officeart/2005/8/layout/hierarchy3"/>
    <dgm:cxn modelId="{4EEDFE57-3375-40FC-8638-C10CF0F396B3}" type="presOf" srcId="{DCE145EA-3F51-43C6-A849-F91789E60F66}" destId="{91037703-EB52-4FF3-8DFC-33A351F4B40F}" srcOrd="0" destOrd="0" presId="urn:microsoft.com/office/officeart/2005/8/layout/hierarchy3"/>
    <dgm:cxn modelId="{4F8F078E-8BC5-470B-899A-69D06FDCDE39}" srcId="{61C8F6A5-A3A1-4602-9163-90B8F4560FAB}" destId="{63E1CC9F-0885-4B2D-9117-26430E3DFC06}" srcOrd="2" destOrd="0" parTransId="{B0361D90-0453-4DCA-8D2C-DBBEABF4609D}" sibTransId="{83503283-5B64-4FB8-87AC-25A9617DE6E0}"/>
    <dgm:cxn modelId="{768F6701-0A9E-4E52-B0B5-A496949401BF}" type="presOf" srcId="{988AB940-BAAC-434D-A4B6-FBFC027C02E5}" destId="{DC6A309E-1B0B-41F4-A76D-818197A1CA54}" srcOrd="1" destOrd="0" presId="urn:microsoft.com/office/officeart/2005/8/layout/hierarchy3"/>
    <dgm:cxn modelId="{2FB774B1-9FA2-4C12-9BCC-E1CCE749C2A1}" type="presOf" srcId="{1FE40AEE-4C59-4ECB-864F-5B5D562E8DF5}" destId="{CF8885A3-5C3D-406A-B509-8307BD9E8AA1}" srcOrd="0" destOrd="0" presId="urn:microsoft.com/office/officeart/2005/8/layout/hierarchy3"/>
    <dgm:cxn modelId="{2AF56D9C-23A0-4B70-AE90-499A5BFAFAF1}" srcId="{61C8F6A5-A3A1-4602-9163-90B8F4560FAB}" destId="{1FE40AEE-4C59-4ECB-864F-5B5D562E8DF5}" srcOrd="1" destOrd="0" parTransId="{AAAE05E5-1833-4973-91DF-2852879A263C}" sibTransId="{9E374A20-ADBB-499F-BC8B-7B0C24CE6023}"/>
    <dgm:cxn modelId="{E06EF9AD-DAF5-49E3-8EA8-C296DEC10D58}" type="presOf" srcId="{1FE40AEE-4C59-4ECB-864F-5B5D562E8DF5}" destId="{0E062EE3-4085-4FAC-BB6A-D323EC41EC36}" srcOrd="1" destOrd="0" presId="urn:microsoft.com/office/officeart/2005/8/layout/hierarchy3"/>
    <dgm:cxn modelId="{777F15FF-EA9E-4EB3-9593-49153544F82E}" srcId="{988AB940-BAAC-434D-A4B6-FBFC027C02E5}" destId="{1A95DF06-A2F7-4C5D-9000-7CEC23ABCE45}" srcOrd="1" destOrd="0" parTransId="{AA390873-C216-4154-B289-46EFC013B379}" sibTransId="{A9CB832A-19E9-4E4A-ADD5-D151184B15BE}"/>
    <dgm:cxn modelId="{F5DF7104-7F16-4956-9D98-E15520A5ACF7}" type="presParOf" srcId="{08A472F1-CB48-4068-98F7-7819FE8E16AF}" destId="{6ADE2C4F-2967-4A4C-B655-F75AE17D5C25}" srcOrd="0" destOrd="0" presId="urn:microsoft.com/office/officeart/2005/8/layout/hierarchy3"/>
    <dgm:cxn modelId="{85A1B9DC-2C7B-4EFE-8312-03362FBA2098}" type="presParOf" srcId="{6ADE2C4F-2967-4A4C-B655-F75AE17D5C25}" destId="{49E5D021-A5BD-4B91-927A-088A3DF3D6C0}" srcOrd="0" destOrd="0" presId="urn:microsoft.com/office/officeart/2005/8/layout/hierarchy3"/>
    <dgm:cxn modelId="{0E926731-AA66-4079-8C01-9A2A982684FC}" type="presParOf" srcId="{49E5D021-A5BD-4B91-927A-088A3DF3D6C0}" destId="{7B26A5EB-20C0-44AB-A5EF-5F36EF4229FF}" srcOrd="0" destOrd="0" presId="urn:microsoft.com/office/officeart/2005/8/layout/hierarchy3"/>
    <dgm:cxn modelId="{DEA3D7D4-2399-4709-843F-92C2369D1559}" type="presParOf" srcId="{49E5D021-A5BD-4B91-927A-088A3DF3D6C0}" destId="{DC6A309E-1B0B-41F4-A76D-818197A1CA54}" srcOrd="1" destOrd="0" presId="urn:microsoft.com/office/officeart/2005/8/layout/hierarchy3"/>
    <dgm:cxn modelId="{B5E3D906-A084-473B-A7B5-24DF00162EFE}" type="presParOf" srcId="{6ADE2C4F-2967-4A4C-B655-F75AE17D5C25}" destId="{38E4A078-CB98-4B04-AB7D-F5A289FF4295}" srcOrd="1" destOrd="0" presId="urn:microsoft.com/office/officeart/2005/8/layout/hierarchy3"/>
    <dgm:cxn modelId="{183A2B59-7A76-4837-BD72-219DBB4D11DD}" type="presParOf" srcId="{38E4A078-CB98-4B04-AB7D-F5A289FF4295}" destId="{9A4E124C-EC30-42E4-B363-7F84EDFAE238}" srcOrd="0" destOrd="0" presId="urn:microsoft.com/office/officeart/2005/8/layout/hierarchy3"/>
    <dgm:cxn modelId="{5DB35D58-BA87-4261-8CDE-066182E887AB}" type="presParOf" srcId="{38E4A078-CB98-4B04-AB7D-F5A289FF4295}" destId="{64CD6083-EB79-4C0A-AE0A-7453FFF8DF8F}" srcOrd="1" destOrd="0" presId="urn:microsoft.com/office/officeart/2005/8/layout/hierarchy3"/>
    <dgm:cxn modelId="{A3B49F82-7876-4AA9-8E28-5154DD4230EE}" type="presParOf" srcId="{38E4A078-CB98-4B04-AB7D-F5A289FF4295}" destId="{00858583-EA59-4AD2-83D4-9D36E7E7DE83}" srcOrd="2" destOrd="0" presId="urn:microsoft.com/office/officeart/2005/8/layout/hierarchy3"/>
    <dgm:cxn modelId="{5A9F220B-35F5-4632-9546-319B786BBCFA}" type="presParOf" srcId="{38E4A078-CB98-4B04-AB7D-F5A289FF4295}" destId="{96408424-54DE-445C-BE9A-D33238ADA053}" srcOrd="3" destOrd="0" presId="urn:microsoft.com/office/officeart/2005/8/layout/hierarchy3"/>
    <dgm:cxn modelId="{C072C7A0-4FD3-4D94-A014-52CA53A5173A}" type="presParOf" srcId="{08A472F1-CB48-4068-98F7-7819FE8E16AF}" destId="{F776D495-9E7E-423B-A156-3F111CDFA2EB}" srcOrd="1" destOrd="0" presId="urn:microsoft.com/office/officeart/2005/8/layout/hierarchy3"/>
    <dgm:cxn modelId="{99802615-EBB3-4455-A869-A818F9627465}" type="presParOf" srcId="{F776D495-9E7E-423B-A156-3F111CDFA2EB}" destId="{93B2AEA0-E35E-47DD-90BD-5F3F520E982A}" srcOrd="0" destOrd="0" presId="urn:microsoft.com/office/officeart/2005/8/layout/hierarchy3"/>
    <dgm:cxn modelId="{D1E09786-6E94-4587-A9BF-4024452942F7}" type="presParOf" srcId="{93B2AEA0-E35E-47DD-90BD-5F3F520E982A}" destId="{CF8885A3-5C3D-406A-B509-8307BD9E8AA1}" srcOrd="0" destOrd="0" presId="urn:microsoft.com/office/officeart/2005/8/layout/hierarchy3"/>
    <dgm:cxn modelId="{05ACC043-B473-40F0-8D1A-2E63C8906B10}" type="presParOf" srcId="{93B2AEA0-E35E-47DD-90BD-5F3F520E982A}" destId="{0E062EE3-4085-4FAC-BB6A-D323EC41EC36}" srcOrd="1" destOrd="0" presId="urn:microsoft.com/office/officeart/2005/8/layout/hierarchy3"/>
    <dgm:cxn modelId="{753A8891-8A4B-4C31-AAC7-D7D96BD6E2F1}" type="presParOf" srcId="{F776D495-9E7E-423B-A156-3F111CDFA2EB}" destId="{CB26CFB6-C253-4772-8527-CA71628F1E0C}" srcOrd="1" destOrd="0" presId="urn:microsoft.com/office/officeart/2005/8/layout/hierarchy3"/>
    <dgm:cxn modelId="{53306F2E-671E-4D93-919A-5EAC352227D2}" type="presParOf" srcId="{CB26CFB6-C253-4772-8527-CA71628F1E0C}" destId="{06818B85-A50F-4A79-88C4-C7A69B3DE392}" srcOrd="0" destOrd="0" presId="urn:microsoft.com/office/officeart/2005/8/layout/hierarchy3"/>
    <dgm:cxn modelId="{A66CF11B-5A0E-44A3-9C04-96AC14F27F92}" type="presParOf" srcId="{CB26CFB6-C253-4772-8527-CA71628F1E0C}" destId="{91037703-EB52-4FF3-8DFC-33A351F4B40F}" srcOrd="1" destOrd="0" presId="urn:microsoft.com/office/officeart/2005/8/layout/hierarchy3"/>
    <dgm:cxn modelId="{1ED98B09-A672-4F0B-B0DB-FFA9767B9330}" type="presParOf" srcId="{CB26CFB6-C253-4772-8527-CA71628F1E0C}" destId="{4765BD84-2F71-4C6F-B9B2-2F7E2EDFDEEB}" srcOrd="2" destOrd="0" presId="urn:microsoft.com/office/officeart/2005/8/layout/hierarchy3"/>
    <dgm:cxn modelId="{062545DA-A6B7-4158-8F31-9364AB232C73}" type="presParOf" srcId="{CB26CFB6-C253-4772-8527-CA71628F1E0C}" destId="{805E819B-2867-47B2-9883-46A65178D3AA}" srcOrd="3" destOrd="0" presId="urn:microsoft.com/office/officeart/2005/8/layout/hierarchy3"/>
    <dgm:cxn modelId="{045D3A91-92B2-4A3E-9704-F8332F222276}" type="presParOf" srcId="{08A472F1-CB48-4068-98F7-7819FE8E16AF}" destId="{CAA946C9-8E9C-4F71-B4C6-40EB6D43871E}" srcOrd="2" destOrd="0" presId="urn:microsoft.com/office/officeart/2005/8/layout/hierarchy3"/>
    <dgm:cxn modelId="{51C4511C-34D7-443A-A147-147117FCC6E1}" type="presParOf" srcId="{CAA946C9-8E9C-4F71-B4C6-40EB6D43871E}" destId="{AC4F6D6D-66D1-4AB7-956A-D002466FAB67}" srcOrd="0" destOrd="0" presId="urn:microsoft.com/office/officeart/2005/8/layout/hierarchy3"/>
    <dgm:cxn modelId="{75475452-9637-4DBE-A4BB-B0D26ABF6F6F}" type="presParOf" srcId="{AC4F6D6D-66D1-4AB7-956A-D002466FAB67}" destId="{FCD89994-C950-49CE-8E84-B95D164A7D42}" srcOrd="0" destOrd="0" presId="urn:microsoft.com/office/officeart/2005/8/layout/hierarchy3"/>
    <dgm:cxn modelId="{08DA5D72-1CF0-4FE1-ACCE-DA06BFDD97F0}" type="presParOf" srcId="{AC4F6D6D-66D1-4AB7-956A-D002466FAB67}" destId="{301C8B95-1607-4423-8560-CB39490BC82F}" srcOrd="1" destOrd="0" presId="urn:microsoft.com/office/officeart/2005/8/layout/hierarchy3"/>
    <dgm:cxn modelId="{1F25847B-6D47-457E-A581-51248D8FF107}" type="presParOf" srcId="{CAA946C9-8E9C-4F71-B4C6-40EB6D43871E}" destId="{BEFF8B9C-9ABE-4282-8280-341AC665E21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C6DC82-D314-4119-9976-11669B352A53}" type="doc">
      <dgm:prSet loTypeId="urn:microsoft.com/office/officeart/2005/8/layout/arrow6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7A2108-28EF-439D-A0B9-E6B807191CE5}">
      <dgm:prSet phldrT="[Текст]" custT="1"/>
      <dgm:spPr/>
      <dgm:t>
        <a:bodyPr/>
        <a:lstStyle/>
        <a:p>
          <a:r>
            <a:rPr lang="ru-RU" sz="1200" b="1" u="sng" dirty="0" smtClean="0">
              <a:solidFill>
                <a:srgbClr val="C00000"/>
              </a:solidFill>
            </a:rPr>
            <a:t>Группа сравнения</a:t>
          </a:r>
        </a:p>
        <a:p>
          <a:r>
            <a:rPr kumimoji="0" lang="ru-RU" sz="1200" b="1" dirty="0" smtClean="0">
              <a:solidFill>
                <a:srgbClr val="000066"/>
              </a:solidFill>
              <a:latin typeface="+mn-lt"/>
              <a:ea typeface="+mn-ea"/>
              <a:cs typeface="+mn-cs"/>
            </a:rPr>
            <a:t>65 пациентов, которым при проведении инфузионной терапии венозный доступ был осуществлен посредством ежедневной пункции вен </a:t>
          </a:r>
          <a:r>
            <a:rPr kumimoji="0" lang="ru-RU" sz="1200" b="1" dirty="0" smtClean="0">
              <a:solidFill>
                <a:srgbClr val="C00000"/>
              </a:solidFill>
              <a:latin typeface="+mn-lt"/>
              <a:ea typeface="+mn-ea"/>
              <a:cs typeface="+mn-cs"/>
            </a:rPr>
            <a:t>иглами</a:t>
          </a:r>
          <a:endParaRPr lang="ru-RU" sz="1200" dirty="0"/>
        </a:p>
      </dgm:t>
    </dgm:pt>
    <dgm:pt modelId="{A91FD730-4FA2-459D-8A6E-923F9E40FA41}" type="parTrans" cxnId="{10E89749-6481-4580-B99E-80F30210FE54}">
      <dgm:prSet/>
      <dgm:spPr/>
      <dgm:t>
        <a:bodyPr/>
        <a:lstStyle/>
        <a:p>
          <a:endParaRPr lang="ru-RU"/>
        </a:p>
      </dgm:t>
    </dgm:pt>
    <dgm:pt modelId="{22C836B8-11DA-4567-B9C3-BB06B379F1BB}" type="sibTrans" cxnId="{10E89749-6481-4580-B99E-80F30210FE54}">
      <dgm:prSet/>
      <dgm:spPr/>
      <dgm:t>
        <a:bodyPr/>
        <a:lstStyle/>
        <a:p>
          <a:endParaRPr lang="ru-RU"/>
        </a:p>
      </dgm:t>
    </dgm:pt>
    <dgm:pt modelId="{ED8241DA-AD3F-468A-B12D-B9CA91EAB8FC}">
      <dgm:prSet phldrT="[Текст]" custT="1"/>
      <dgm:spPr/>
      <dgm:t>
        <a:bodyPr/>
        <a:lstStyle/>
        <a:p>
          <a:r>
            <a:rPr lang="ru-RU" sz="1200" b="1" u="sng" dirty="0" smtClean="0">
              <a:solidFill>
                <a:srgbClr val="C00000"/>
              </a:solidFill>
            </a:rPr>
            <a:t>Основная группа </a:t>
          </a:r>
        </a:p>
        <a:p>
          <a:r>
            <a:rPr kumimoji="0" lang="ru-RU" sz="1200" b="1" dirty="0" smtClean="0">
              <a:solidFill>
                <a:srgbClr val="000066"/>
              </a:solidFill>
              <a:latin typeface="+mn-lt"/>
              <a:ea typeface="+mn-ea"/>
              <a:cs typeface="+mn-cs"/>
            </a:rPr>
            <a:t>65 пациентов, которым при проведении инфузионной терапии  для обеспечения венозного доступа  использовались</a:t>
          </a:r>
        </a:p>
        <a:p>
          <a:r>
            <a:rPr kumimoji="0" lang="ru-RU" sz="1200" b="1" dirty="0" smtClean="0">
              <a:solidFill>
                <a:srgbClr val="000066"/>
              </a:solidFill>
              <a:latin typeface="+mn-lt"/>
              <a:ea typeface="+mn-ea"/>
              <a:cs typeface="+mn-cs"/>
            </a:rPr>
            <a:t> </a:t>
          </a:r>
          <a:r>
            <a:rPr kumimoji="0" lang="ru-RU" sz="1200" b="1" dirty="0" smtClean="0">
              <a:solidFill>
                <a:srgbClr val="C00000"/>
              </a:solidFill>
              <a:latin typeface="+mn-lt"/>
              <a:ea typeface="+mn-ea"/>
              <a:cs typeface="+mn-cs"/>
            </a:rPr>
            <a:t> периферические катетеры</a:t>
          </a:r>
          <a:endParaRPr lang="ru-RU" sz="1200" dirty="0"/>
        </a:p>
      </dgm:t>
    </dgm:pt>
    <dgm:pt modelId="{CCC2E6F2-CA27-48E9-9903-3D982188319B}" type="parTrans" cxnId="{EAD9DF88-36D1-4A15-B088-FEDEB73B095B}">
      <dgm:prSet/>
      <dgm:spPr/>
      <dgm:t>
        <a:bodyPr/>
        <a:lstStyle/>
        <a:p>
          <a:endParaRPr lang="ru-RU"/>
        </a:p>
      </dgm:t>
    </dgm:pt>
    <dgm:pt modelId="{0A1CF315-BEA3-4A9E-B5AC-AF9FFB47F3E8}" type="sibTrans" cxnId="{EAD9DF88-36D1-4A15-B088-FEDEB73B095B}">
      <dgm:prSet/>
      <dgm:spPr/>
      <dgm:t>
        <a:bodyPr/>
        <a:lstStyle/>
        <a:p>
          <a:endParaRPr lang="ru-RU"/>
        </a:p>
      </dgm:t>
    </dgm:pt>
    <dgm:pt modelId="{956C7145-1E62-45B6-98DB-87958FC9CE71}" type="pres">
      <dgm:prSet presAssocID="{28C6DC82-D314-4119-9976-11669B352A5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C86E7F-923B-48C4-A9B4-E0D4F73FBEB0}" type="pres">
      <dgm:prSet presAssocID="{28C6DC82-D314-4119-9976-11669B352A53}" presName="ribbon" presStyleLbl="node1" presStyleIdx="0" presStyleCnt="1" custScaleX="114419" custScaleY="100000" custLinFactNeighborX="8837" custLinFactNeighborY="2267"/>
      <dgm:spPr/>
    </dgm:pt>
    <dgm:pt modelId="{54A85E64-60A1-4EA3-80B6-39DC39E67517}" type="pres">
      <dgm:prSet presAssocID="{28C6DC82-D314-4119-9976-11669B352A53}" presName="leftArrowText" presStyleLbl="node1" presStyleIdx="0" presStyleCnt="1" custScaleY="1842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D145B-BA4D-4F6D-8D95-A01A2651DAC4}" type="pres">
      <dgm:prSet presAssocID="{28C6DC82-D314-4119-9976-11669B352A53}" presName="rightArrowText" presStyleLbl="node1" presStyleIdx="0" presStyleCnt="1" custScaleY="1892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E89749-6481-4580-B99E-80F30210FE54}" srcId="{28C6DC82-D314-4119-9976-11669B352A53}" destId="{327A2108-28EF-439D-A0B9-E6B807191CE5}" srcOrd="0" destOrd="0" parTransId="{A91FD730-4FA2-459D-8A6E-923F9E40FA41}" sibTransId="{22C836B8-11DA-4567-B9C3-BB06B379F1BB}"/>
    <dgm:cxn modelId="{EAD9DF88-36D1-4A15-B088-FEDEB73B095B}" srcId="{28C6DC82-D314-4119-9976-11669B352A53}" destId="{ED8241DA-AD3F-468A-B12D-B9CA91EAB8FC}" srcOrd="1" destOrd="0" parTransId="{CCC2E6F2-CA27-48E9-9903-3D982188319B}" sibTransId="{0A1CF315-BEA3-4A9E-B5AC-AF9FFB47F3E8}"/>
    <dgm:cxn modelId="{7650F0AB-2E32-47DC-B242-1C90FBC9CACC}" type="presOf" srcId="{28C6DC82-D314-4119-9976-11669B352A53}" destId="{956C7145-1E62-45B6-98DB-87958FC9CE71}" srcOrd="0" destOrd="0" presId="urn:microsoft.com/office/officeart/2005/8/layout/arrow6"/>
    <dgm:cxn modelId="{FBAFC05B-2BC7-4717-874A-66F235D16FC0}" type="presOf" srcId="{327A2108-28EF-439D-A0B9-E6B807191CE5}" destId="{54A85E64-60A1-4EA3-80B6-39DC39E67517}" srcOrd="0" destOrd="0" presId="urn:microsoft.com/office/officeart/2005/8/layout/arrow6"/>
    <dgm:cxn modelId="{9B39B051-01E9-4E12-9225-52970B1A57AC}" type="presOf" srcId="{ED8241DA-AD3F-468A-B12D-B9CA91EAB8FC}" destId="{99CD145B-BA4D-4F6D-8D95-A01A2651DAC4}" srcOrd="0" destOrd="0" presId="urn:microsoft.com/office/officeart/2005/8/layout/arrow6"/>
    <dgm:cxn modelId="{3D8D3E70-4BE9-49AD-8DAC-A43CF027E051}" type="presParOf" srcId="{956C7145-1E62-45B6-98DB-87958FC9CE71}" destId="{7AC86E7F-923B-48C4-A9B4-E0D4F73FBEB0}" srcOrd="0" destOrd="0" presId="urn:microsoft.com/office/officeart/2005/8/layout/arrow6"/>
    <dgm:cxn modelId="{7428B019-E26A-4AEA-A16E-818D50220B51}" type="presParOf" srcId="{956C7145-1E62-45B6-98DB-87958FC9CE71}" destId="{54A85E64-60A1-4EA3-80B6-39DC39E67517}" srcOrd="1" destOrd="0" presId="urn:microsoft.com/office/officeart/2005/8/layout/arrow6"/>
    <dgm:cxn modelId="{6A1086F0-5647-4EDA-95BB-25126F712C8E}" type="presParOf" srcId="{956C7145-1E62-45B6-98DB-87958FC9CE71}" destId="{99CD145B-BA4D-4F6D-8D95-A01A2651DAC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6A5EB-20C0-44AB-A5EF-5F36EF4229FF}">
      <dsp:nvSpPr>
        <dsp:cNvPr id="0" name=""/>
        <dsp:cNvSpPr/>
      </dsp:nvSpPr>
      <dsp:spPr>
        <a:xfrm>
          <a:off x="1072" y="504053"/>
          <a:ext cx="2509380" cy="4004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>
              <a:solidFill>
                <a:srgbClr val="000066"/>
              </a:solidFill>
            </a:rPr>
            <a:t>Специалисты по сбору данных</a:t>
          </a:r>
          <a:endParaRPr lang="ru-RU" sz="1200" b="1" kern="1200" dirty="0">
            <a:solidFill>
              <a:srgbClr val="000066"/>
            </a:solidFill>
          </a:endParaRPr>
        </a:p>
      </dsp:txBody>
      <dsp:txXfrm>
        <a:off x="12800" y="515781"/>
        <a:ext cx="2485924" cy="376965"/>
      </dsp:txXfrm>
    </dsp:sp>
    <dsp:sp modelId="{9A4E124C-EC30-42E4-B363-7F84EDFAE238}">
      <dsp:nvSpPr>
        <dsp:cNvPr id="0" name=""/>
        <dsp:cNvSpPr/>
      </dsp:nvSpPr>
      <dsp:spPr>
        <a:xfrm>
          <a:off x="252010" y="904475"/>
          <a:ext cx="250938" cy="1067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7628"/>
              </a:lnTo>
              <a:lnTo>
                <a:pt x="250938" y="1067628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CD6083-EB79-4C0A-AE0A-7453FFF8DF8F}">
      <dsp:nvSpPr>
        <dsp:cNvPr id="0" name=""/>
        <dsp:cNvSpPr/>
      </dsp:nvSpPr>
      <dsp:spPr>
        <a:xfrm>
          <a:off x="502948" y="1218147"/>
          <a:ext cx="2025973" cy="150791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solidFill>
                <a:srgbClr val="000066"/>
              </a:solidFill>
            </a:rPr>
            <a:t>Ковальчук О.М.</a:t>
          </a:r>
          <a:endParaRPr lang="ru-RU" sz="1000" b="1" kern="1200" dirty="0">
            <a:solidFill>
              <a:srgbClr val="000066"/>
            </a:solidFill>
          </a:endParaRPr>
        </a:p>
      </dsp:txBody>
      <dsp:txXfrm>
        <a:off x="547113" y="1262312"/>
        <a:ext cx="1937643" cy="1419581"/>
      </dsp:txXfrm>
    </dsp:sp>
    <dsp:sp modelId="{00858583-EA59-4AD2-83D4-9D36E7E7DE83}">
      <dsp:nvSpPr>
        <dsp:cNvPr id="0" name=""/>
        <dsp:cNvSpPr/>
      </dsp:nvSpPr>
      <dsp:spPr>
        <a:xfrm>
          <a:off x="252010" y="904475"/>
          <a:ext cx="250938" cy="2775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5631"/>
              </a:lnTo>
              <a:lnTo>
                <a:pt x="250938" y="277563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408424-54DE-445C-BE9A-D33238ADA053}">
      <dsp:nvSpPr>
        <dsp:cNvPr id="0" name=""/>
        <dsp:cNvSpPr/>
      </dsp:nvSpPr>
      <dsp:spPr>
        <a:xfrm>
          <a:off x="502948" y="3039732"/>
          <a:ext cx="2088687" cy="12807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solidFill>
                <a:srgbClr val="000066"/>
              </a:solidFill>
            </a:rPr>
            <a:t>Шипицина  Е.В</a:t>
          </a:r>
          <a:r>
            <a:rPr lang="ru-RU" sz="1000" b="1" kern="1200" smtClean="0"/>
            <a:t>.</a:t>
          </a:r>
          <a:endParaRPr lang="ru-RU" sz="2800" b="1" kern="1200" dirty="0"/>
        </a:p>
      </dsp:txBody>
      <dsp:txXfrm>
        <a:off x="540460" y="3077244"/>
        <a:ext cx="2013663" cy="1205726"/>
      </dsp:txXfrm>
    </dsp:sp>
    <dsp:sp modelId="{CF8885A3-5C3D-406A-B509-8307BD9E8AA1}">
      <dsp:nvSpPr>
        <dsp:cNvPr id="0" name=""/>
        <dsp:cNvSpPr/>
      </dsp:nvSpPr>
      <dsp:spPr>
        <a:xfrm>
          <a:off x="3137797" y="504053"/>
          <a:ext cx="2509380" cy="4004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>
              <a:solidFill>
                <a:srgbClr val="000066"/>
              </a:solidFill>
            </a:rPr>
            <a:t>Специалисты по вводу данных</a:t>
          </a:r>
          <a:endParaRPr lang="ru-RU" sz="1200" b="1" kern="1200" dirty="0">
            <a:solidFill>
              <a:srgbClr val="000066"/>
            </a:solidFill>
          </a:endParaRPr>
        </a:p>
      </dsp:txBody>
      <dsp:txXfrm>
        <a:off x="3149525" y="515781"/>
        <a:ext cx="2485924" cy="376965"/>
      </dsp:txXfrm>
    </dsp:sp>
    <dsp:sp modelId="{06818B85-A50F-4A79-88C4-C7A69B3DE392}">
      <dsp:nvSpPr>
        <dsp:cNvPr id="0" name=""/>
        <dsp:cNvSpPr/>
      </dsp:nvSpPr>
      <dsp:spPr>
        <a:xfrm>
          <a:off x="3388735" y="904475"/>
          <a:ext cx="250938" cy="1029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9830"/>
              </a:lnTo>
              <a:lnTo>
                <a:pt x="250938" y="102983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037703-EB52-4FF3-8DFC-33A351F4B40F}">
      <dsp:nvSpPr>
        <dsp:cNvPr id="0" name=""/>
        <dsp:cNvSpPr/>
      </dsp:nvSpPr>
      <dsp:spPr>
        <a:xfrm>
          <a:off x="3639673" y="1218147"/>
          <a:ext cx="2232967" cy="14323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solidFill>
                <a:srgbClr val="000066"/>
              </a:solidFill>
            </a:rPr>
            <a:t>Терешкина Л.Н.</a:t>
          </a:r>
          <a:endParaRPr lang="ru-RU" sz="1000" b="1" kern="1200" dirty="0">
            <a:solidFill>
              <a:srgbClr val="000066"/>
            </a:solidFill>
          </a:endParaRPr>
        </a:p>
      </dsp:txBody>
      <dsp:txXfrm>
        <a:off x="3681624" y="1260098"/>
        <a:ext cx="2149065" cy="1348414"/>
      </dsp:txXfrm>
    </dsp:sp>
    <dsp:sp modelId="{4765BD84-2F71-4C6F-B9B2-2F7E2EDFDEEB}">
      <dsp:nvSpPr>
        <dsp:cNvPr id="0" name=""/>
        <dsp:cNvSpPr/>
      </dsp:nvSpPr>
      <dsp:spPr>
        <a:xfrm>
          <a:off x="3388735" y="904475"/>
          <a:ext cx="250938" cy="2736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6334"/>
              </a:lnTo>
              <a:lnTo>
                <a:pt x="250938" y="2736334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E819B-2867-47B2-9883-46A65178D3AA}">
      <dsp:nvSpPr>
        <dsp:cNvPr id="0" name=""/>
        <dsp:cNvSpPr/>
      </dsp:nvSpPr>
      <dsp:spPr>
        <a:xfrm>
          <a:off x="3639673" y="2964137"/>
          <a:ext cx="2232465" cy="135334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>
              <a:solidFill>
                <a:srgbClr val="000066"/>
              </a:solidFill>
            </a:rPr>
            <a:t>Жалнина Н.Г</a:t>
          </a:r>
          <a:r>
            <a:rPr lang="ru-RU" sz="1000" kern="1200" smtClean="0">
              <a:solidFill>
                <a:srgbClr val="000066"/>
              </a:solidFill>
            </a:rPr>
            <a:t>.</a:t>
          </a:r>
          <a:endParaRPr lang="ru-RU" sz="1000" kern="1200" dirty="0">
            <a:solidFill>
              <a:srgbClr val="000066"/>
            </a:solidFill>
          </a:endParaRPr>
        </a:p>
      </dsp:txBody>
      <dsp:txXfrm>
        <a:off x="3679311" y="3003775"/>
        <a:ext cx="2153189" cy="1274070"/>
      </dsp:txXfrm>
    </dsp:sp>
    <dsp:sp modelId="{FCD89994-C950-49CE-8E84-B95D164A7D42}">
      <dsp:nvSpPr>
        <dsp:cNvPr id="0" name=""/>
        <dsp:cNvSpPr/>
      </dsp:nvSpPr>
      <dsp:spPr>
        <a:xfrm>
          <a:off x="6274523" y="504053"/>
          <a:ext cx="2509380" cy="4424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>
              <a:solidFill>
                <a:srgbClr val="000066"/>
              </a:solidFill>
            </a:rPr>
            <a:t>Специалист по анализу данных (эксперт)</a:t>
          </a:r>
          <a:endParaRPr lang="ru-RU" sz="1200" b="1" kern="1200" dirty="0">
            <a:solidFill>
              <a:srgbClr val="000066"/>
            </a:solidFill>
          </a:endParaRPr>
        </a:p>
      </dsp:txBody>
      <dsp:txXfrm>
        <a:off x="6287482" y="517012"/>
        <a:ext cx="2483462" cy="4165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C86E7F-923B-48C4-A9B4-E0D4F73FBEB0}">
      <dsp:nvSpPr>
        <dsp:cNvPr id="0" name=""/>
        <dsp:cNvSpPr/>
      </dsp:nvSpPr>
      <dsp:spPr>
        <a:xfrm>
          <a:off x="71977" y="0"/>
          <a:ext cx="8857014" cy="3096344"/>
        </a:xfrm>
        <a:prstGeom prst="leftRightRibb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4A85E64-60A1-4EA3-80B6-39DC39E67517}">
      <dsp:nvSpPr>
        <dsp:cNvPr id="0" name=""/>
        <dsp:cNvSpPr/>
      </dsp:nvSpPr>
      <dsp:spPr>
        <a:xfrm>
          <a:off x="1522969" y="-116323"/>
          <a:ext cx="2554483" cy="2795471"/>
        </a:xfrm>
        <a:prstGeom prst="rect">
          <a:avLst/>
        </a:prstGeom>
        <a:noFill/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42672" rIns="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solidFill>
                <a:srgbClr val="C00000"/>
              </a:solidFill>
            </a:rPr>
            <a:t>Группа сравнения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200" b="1" kern="1200" dirty="0" smtClean="0">
              <a:solidFill>
                <a:srgbClr val="000066"/>
              </a:solidFill>
              <a:latin typeface="+mn-lt"/>
              <a:ea typeface="+mn-ea"/>
              <a:cs typeface="+mn-cs"/>
            </a:rPr>
            <a:t>65 пациентов, которым при проведении инфузионной терапии венозный доступ был осуществлен посредством ежедневной пункции вен </a:t>
          </a:r>
          <a:r>
            <a:rPr kumimoji="0" lang="ru-RU" sz="1200" b="1" kern="1200" dirty="0" smtClean="0">
              <a:solidFill>
                <a:srgbClr val="C00000"/>
              </a:solidFill>
              <a:latin typeface="+mn-lt"/>
              <a:ea typeface="+mn-ea"/>
              <a:cs typeface="+mn-cs"/>
            </a:rPr>
            <a:t>иглами</a:t>
          </a:r>
          <a:endParaRPr lang="ru-RU" sz="1200" kern="1200" dirty="0"/>
        </a:p>
      </dsp:txBody>
      <dsp:txXfrm>
        <a:off x="1522969" y="-116323"/>
        <a:ext cx="2554483" cy="2795471"/>
      </dsp:txXfrm>
    </dsp:sp>
    <dsp:sp modelId="{99CD145B-BA4D-4F6D-8D95-A01A2651DAC4}">
      <dsp:nvSpPr>
        <dsp:cNvPr id="0" name=""/>
        <dsp:cNvSpPr/>
      </dsp:nvSpPr>
      <dsp:spPr>
        <a:xfrm>
          <a:off x="4464496" y="340986"/>
          <a:ext cx="3018935" cy="2871681"/>
        </a:xfrm>
        <a:prstGeom prst="rect">
          <a:avLst/>
        </a:prstGeom>
        <a:noFill/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42672" rIns="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solidFill>
                <a:srgbClr val="C00000"/>
              </a:solidFill>
            </a:rPr>
            <a:t>Основная группа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200" b="1" kern="1200" dirty="0" smtClean="0">
              <a:solidFill>
                <a:srgbClr val="000066"/>
              </a:solidFill>
              <a:latin typeface="+mn-lt"/>
              <a:ea typeface="+mn-ea"/>
              <a:cs typeface="+mn-cs"/>
            </a:rPr>
            <a:t>65 пациентов, которым при проведении инфузионной терапии  для обеспечения венозного доступа  использовались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200" b="1" kern="1200" dirty="0" smtClean="0">
              <a:solidFill>
                <a:srgbClr val="000066"/>
              </a:solidFill>
              <a:latin typeface="+mn-lt"/>
              <a:ea typeface="+mn-ea"/>
              <a:cs typeface="+mn-cs"/>
            </a:rPr>
            <a:t> </a:t>
          </a:r>
          <a:r>
            <a:rPr kumimoji="0" lang="ru-RU" sz="1200" b="1" kern="1200" dirty="0" smtClean="0">
              <a:solidFill>
                <a:srgbClr val="C00000"/>
              </a:solidFill>
              <a:latin typeface="+mn-lt"/>
              <a:ea typeface="+mn-ea"/>
              <a:cs typeface="+mn-cs"/>
            </a:rPr>
            <a:t> периферические катетеры</a:t>
          </a:r>
          <a:endParaRPr lang="ru-RU" sz="1200" kern="1200" dirty="0"/>
        </a:p>
      </dsp:txBody>
      <dsp:txXfrm>
        <a:off x="4464496" y="340986"/>
        <a:ext cx="3018935" cy="2871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BCEDE-70F1-4959-AFB7-CF7E163DD8A3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15EE0-C586-455F-8447-A7C408A7A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022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15EE0-C586-455F-8447-A7C408A7A5B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0421CA9-E931-4EAD-A7FA-50F808B43E07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A3E24AB-15E9-4EB8-A91E-51F38A51B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5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79512" y="1"/>
            <a:ext cx="8964488" cy="6669359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solidFill>
                  <a:srgbClr val="09776A"/>
                </a:solidFill>
              </a:rPr>
              <a:t>II</a:t>
            </a:r>
            <a:r>
              <a:rPr lang="ru-RU" sz="2000" dirty="0" smtClean="0">
                <a:solidFill>
                  <a:srgbClr val="09776A"/>
                </a:solidFill>
              </a:rPr>
              <a:t> проект Омской региональной общественной организации</a:t>
            </a:r>
            <a:br>
              <a:rPr lang="ru-RU" sz="2000" dirty="0" smtClean="0">
                <a:solidFill>
                  <a:srgbClr val="09776A"/>
                </a:solidFill>
              </a:rPr>
            </a:br>
            <a:r>
              <a:rPr lang="ru-RU" sz="2000" dirty="0" smtClean="0">
                <a:solidFill>
                  <a:srgbClr val="09776A"/>
                </a:solidFill>
              </a:rPr>
              <a:t>«Омская профессиональная сестринская ассоциация» </a:t>
            </a:r>
            <a:br>
              <a:rPr lang="ru-RU" sz="2000" dirty="0" smtClean="0">
                <a:solidFill>
                  <a:srgbClr val="09776A"/>
                </a:solidFill>
              </a:rPr>
            </a:br>
            <a:r>
              <a:rPr lang="ru-RU" sz="2200" dirty="0" smtClean="0">
                <a:solidFill>
                  <a:srgbClr val="09776A"/>
                </a:solidFill>
              </a:rPr>
              <a:t>«Исследования в сестринском деле» 2013 — 2014 гг. 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БЕЗОПАСНОСТЬ </a:t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ПЕРИФЕРИЧЕСКОГО ВЕНОЗНОГО ДОСТУПА </a:t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В ГЕРИАТРИЧЕСКОЙ ПРАКТИКЕ	 </a:t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ru-RU" sz="80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11960" y="5877272"/>
            <a:ext cx="4932040" cy="980727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bg1"/>
                </a:solidFill>
              </a:rPr>
              <a:t>			Е.В.Шмелева, 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медицинская</a:t>
            </a:r>
            <a:r>
              <a:rPr lang="ru-RU" sz="1800" b="1" dirty="0" smtClean="0">
                <a:solidFill>
                  <a:schemeClr val="bg1"/>
                </a:solidFill>
              </a:rPr>
              <a:t> сестра – исследователь, медицинская сестра палатная БУЗОО ГВ</a:t>
            </a:r>
            <a:r>
              <a:rPr lang="ru-RU" sz="1800" dirty="0" smtClean="0">
                <a:solidFill>
                  <a:schemeClr val="bg1"/>
                </a:solidFill>
              </a:rPr>
              <a:t>В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51694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ИССЛЕДОВАНИЯ </a:t>
            </a:r>
            <a:r>
              <a:rPr lang="ru-RU" sz="25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solidFill>
                  <a:srgbClr val="000066"/>
                </a:solidFill>
                <a:effectLst/>
              </a:rPr>
              <a:t>оценка осложнений</a:t>
            </a:r>
            <a:endParaRPr lang="ru-RU" sz="2500" dirty="0">
              <a:solidFill>
                <a:srgbClr val="000066"/>
              </a:solidFill>
              <a:effectLst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251520" y="6237312"/>
            <a:ext cx="4176464" cy="432048"/>
          </a:xfrm>
        </p:spPr>
        <p:txBody>
          <a:bodyPr>
            <a:normAutofit fontScale="47500" lnSpcReduction="20000"/>
          </a:bodyPr>
          <a:lstStyle/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ШКАЛА ОЦЕНКИ ФЛЕБИТА</a:t>
            </a:r>
          </a:p>
          <a:p>
            <a:endParaRPr lang="ru-RU" b="1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half" idx="3"/>
          </p:nvPr>
        </p:nvSpPr>
        <p:spPr>
          <a:xfrm>
            <a:off x="4645026" y="6237312"/>
            <a:ext cx="4247454" cy="432048"/>
          </a:xfrm>
        </p:spPr>
        <p:txBody>
          <a:bodyPr>
            <a:noAutofit/>
          </a:bodyPr>
          <a:lstStyle/>
          <a:p>
            <a:endParaRPr lang="ru-RU" sz="1100" dirty="0" smtClean="0">
              <a:solidFill>
                <a:srgbClr val="C00000"/>
              </a:solidFill>
            </a:endParaRPr>
          </a:p>
          <a:p>
            <a:pPr algn="ctr"/>
            <a:r>
              <a:rPr lang="ru-RU" sz="1100" b="1" dirty="0" smtClean="0">
                <a:solidFill>
                  <a:srgbClr val="C00000"/>
                </a:solidFill>
              </a:rPr>
              <a:t>ШКАЛА ОЦЕНКИ ИНФИЛЬТРАЦИИ</a:t>
            </a:r>
          </a:p>
          <a:p>
            <a:endParaRPr lang="ru-RU" sz="1100" dirty="0"/>
          </a:p>
        </p:txBody>
      </p:sp>
      <p:graphicFrame>
        <p:nvGraphicFramePr>
          <p:cNvPr id="19" name="Содержимое 1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305028988"/>
              </p:ext>
            </p:extLst>
          </p:nvPr>
        </p:nvGraphicFramePr>
        <p:xfrm>
          <a:off x="251520" y="1243697"/>
          <a:ext cx="4176464" cy="485626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04056"/>
                <a:gridCol w="1008112"/>
                <a:gridCol w="1080120"/>
                <a:gridCol w="1584176"/>
              </a:tblGrid>
              <a:tr h="49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Степень</a:t>
                      </a:r>
                      <a:endParaRPr lang="ru-RU" sz="600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7" marR="391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Признаки</a:t>
                      </a:r>
                      <a:endParaRPr lang="ru-RU" sz="600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7" marR="391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Изображение</a:t>
                      </a:r>
                      <a:endParaRPr lang="ru-RU" sz="600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7" marR="3916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Рекомендуемые действия</a:t>
                      </a:r>
                      <a:endParaRPr lang="ru-RU" sz="600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167" marR="39167" marT="0" marB="0" anchor="ctr"/>
                </a:tc>
              </a:tr>
              <a:tr h="3831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0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Боль и симптоматика отсутствуют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7" marR="391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Продолжать наблюдение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44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1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Боль, покраснение вокруг места катетера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7" marR="3916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Удалить катетер и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установить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новый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в другой области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Проводить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наблюдение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за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обеими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областями 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08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2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Боль,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отечность,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покраснение</a:t>
                      </a:r>
                      <a:endParaRPr lang="ru-RU" sz="600" dirty="0">
                        <a:solidFill>
                          <a:srgbClr val="000066"/>
                        </a:solidFill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Вена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пальпируется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в виде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плотного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тяжа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7" marR="3916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удалить катетер и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установить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новый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в другой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области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Проводить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наблюдение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за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обеими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областями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При необходимости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начать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лечение 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01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3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Боль,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отечность,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уплотнение,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покраснение</a:t>
                      </a:r>
                      <a:endParaRPr lang="ru-RU" sz="600" dirty="0">
                        <a:solidFill>
                          <a:srgbClr val="000066"/>
                        </a:solidFill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Вена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пальпируется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в виде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плотного тяжа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более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3 см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Нагноение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7" marR="3916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удалить катетер и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установить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новый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в другой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области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Канюлю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катетера отправить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на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бактериологическое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исследование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Провести бактериологический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анализ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образца крови, взятого </a:t>
                      </a: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из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вены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здоровой руки 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43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4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Боль,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отечность,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уплотнение,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покраснение</a:t>
                      </a:r>
                      <a:endParaRPr lang="ru-RU" sz="600" dirty="0">
                        <a:solidFill>
                          <a:srgbClr val="000066"/>
                        </a:solidFill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Вена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пальпируется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в виде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плотного тяжа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более </a:t>
                      </a:r>
                      <a:r>
                        <a:rPr lang="ru-RU" sz="600" dirty="0">
                          <a:solidFill>
                            <a:srgbClr val="000066"/>
                          </a:solidFill>
                        </a:rPr>
                        <a:t>3 см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4470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Нагноение</a:t>
                      </a:r>
                      <a:endParaRPr lang="ru-RU" sz="600" dirty="0">
                        <a:solidFill>
                          <a:srgbClr val="000066"/>
                        </a:solidFill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1295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Повреждение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201295" algn="l"/>
                        </a:tabLst>
                      </a:pPr>
                      <a:r>
                        <a:rPr lang="ru-RU" sz="600" dirty="0" smtClean="0">
                          <a:solidFill>
                            <a:srgbClr val="000066"/>
                          </a:solidFill>
                        </a:rPr>
                        <a:t>тканей</a:t>
                      </a:r>
                      <a:endParaRPr lang="ru-RU" sz="6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7" marR="39167" marT="0" marB="0"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None/>
                      </a:pPr>
                      <a:r>
                        <a:rPr kumimoji="0" lang="ru-RU" sz="600" kern="1200" dirty="0" smtClean="0">
                          <a:solidFill>
                            <a:srgbClr val="000066"/>
                          </a:solidFill>
                        </a:rPr>
                        <a:t>Удалить катетер и установить новый в другой области</a:t>
                      </a:r>
                    </a:p>
                    <a:p>
                      <a:pPr lvl="0">
                        <a:buFont typeface="Arial" pitchFamily="34" charset="0"/>
                        <a:buNone/>
                      </a:pPr>
                      <a:r>
                        <a:rPr kumimoji="0" lang="ru-RU" sz="600" kern="1200" dirty="0" smtClean="0">
                          <a:solidFill>
                            <a:srgbClr val="000066"/>
                          </a:solidFill>
                        </a:rPr>
                        <a:t>Канюлю катетера отправить на бактериологическое исследование</a:t>
                      </a:r>
                    </a:p>
                    <a:p>
                      <a:pPr lvl="0">
                        <a:buFont typeface="Arial" pitchFamily="34" charset="0"/>
                        <a:buNone/>
                      </a:pPr>
                      <a:r>
                        <a:rPr kumimoji="0" lang="ru-RU" sz="600" kern="1200" dirty="0" smtClean="0">
                          <a:solidFill>
                            <a:srgbClr val="000066"/>
                          </a:solidFill>
                        </a:rPr>
                        <a:t>Провести посев крови, взятой из вены другой руки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endParaRPr lang="ru-RU" sz="600" dirty="0" smtClean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7" marR="39167" marT="0" marB="0" anchor="ctr"/>
                </a:tc>
              </a:tr>
            </a:tbl>
          </a:graphicData>
        </a:graphic>
      </p:graphicFrame>
      <p:graphicFrame>
        <p:nvGraphicFramePr>
          <p:cNvPr id="27" name="Содержимое 2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2044715"/>
              </p:ext>
            </p:extLst>
          </p:nvPr>
        </p:nvGraphicFramePr>
        <p:xfrm>
          <a:off x="4644009" y="1196753"/>
          <a:ext cx="4248472" cy="489654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06924"/>
                <a:gridCol w="3641548"/>
              </a:tblGrid>
              <a:tr h="190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Степень</a:t>
                      </a:r>
                      <a:endParaRPr lang="ru-RU" sz="8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Признаки</a:t>
                      </a:r>
                      <a:endParaRPr lang="ru-RU" sz="8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6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0</a:t>
                      </a:r>
                      <a:endParaRPr lang="ru-RU" sz="8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Симптоматика отсутствует.</a:t>
                      </a:r>
                      <a:endParaRPr lang="ru-RU" sz="8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1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66"/>
                          </a:solidFill>
                        </a:rPr>
                        <a:t>1</a:t>
                      </a:r>
                      <a:endParaRPr lang="ru-RU" sz="80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Бледная, холодная на ощупь кожа.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Отек &lt;2,5 см. в любом направлении от места установки иглы / катетера.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Возможна болезненность.</a:t>
                      </a:r>
                      <a:endParaRPr lang="ru-RU" sz="8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1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66"/>
                          </a:solidFill>
                        </a:rPr>
                        <a:t>2</a:t>
                      </a:r>
                      <a:endParaRPr lang="ru-RU" sz="80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Бледная, холодная на ощупь кожа.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Отек от 2,5 до 15 см. в любом направлении от места установки иглы / катетера.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Возможна болезненность.</a:t>
                      </a:r>
                      <a:endParaRPr lang="ru-RU" sz="8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521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66"/>
                          </a:solidFill>
                        </a:rPr>
                        <a:t>3</a:t>
                      </a:r>
                      <a:endParaRPr lang="ru-RU" sz="80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Бледная, полупрозрачная, холодная на ощупь кожа.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Обширный отек &gt;15 см. в любом направлении от места установки иглы / катетера.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Жалобы на легкую и умеренную болезненность.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Возможно снижение чувствительности.</a:t>
                      </a:r>
                      <a:endParaRPr lang="ru-RU" sz="8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042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66"/>
                          </a:solidFill>
                        </a:rPr>
                        <a:t>4</a:t>
                      </a:r>
                      <a:endParaRPr lang="ru-RU" sz="80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Бледная, полупрозрачная, натянутая кожа.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Кожа синюшная и отечная; наблюдается экссудация.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Обширный плотный отек &gt;15 см. в любом направлении от места установки иглы / катетера; после нажатия пальцем на место отека сохраняется вдавление.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Нарушение кровообращения; жалобы на умеренную или сильную боль.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rgbClr val="000066"/>
                          </a:solidFill>
                        </a:rPr>
                        <a:t>Степень 4 ставится при инфильтрации любым количеством препаратов крови / препаратов с раздражающими или кожно-нарывными свойствами.</a:t>
                      </a:r>
                      <a:endParaRPr lang="ru-RU" sz="800" dirty="0">
                        <a:solidFill>
                          <a:srgbClr val="000066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34821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700" y="1356213"/>
            <a:ext cx="864096" cy="416603"/>
          </a:xfrm>
          <a:prstGeom prst="ellipse">
            <a:avLst/>
          </a:prstGeom>
          <a:noFill/>
        </p:spPr>
      </p:pic>
      <p:pic>
        <p:nvPicPr>
          <p:cNvPr id="34820" name="Рисунок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791" y="1844824"/>
            <a:ext cx="864096" cy="41660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4819" name="Рисунок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3779" y="2401380"/>
            <a:ext cx="1080120" cy="61265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4818" name="Рисунок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356992"/>
            <a:ext cx="1080120" cy="81867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4817" name="Рисунок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941168"/>
            <a:ext cx="1080120" cy="813255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СИТУАЦИОННОЙ ТРЕВОЖНОСТИ</a:t>
            </a:r>
            <a:endParaRPr lang="ru-RU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Объект 1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5366267"/>
              </p:ext>
            </p:extLst>
          </p:nvPr>
        </p:nvGraphicFramePr>
        <p:xfrm>
          <a:off x="2501770" y="908720"/>
          <a:ext cx="4392488" cy="2632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Овал 14"/>
          <p:cNvSpPr/>
          <p:nvPr/>
        </p:nvSpPr>
        <p:spPr>
          <a:xfrm>
            <a:off x="3581890" y="3904239"/>
            <a:ext cx="2232248" cy="14824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пациент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9512" y="4077072"/>
            <a:ext cx="2808312" cy="18722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rgbClr val="000066"/>
                </a:solidFill>
              </a:rPr>
              <a:t>Чувство тревожности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rgbClr val="000066"/>
                </a:solidFill>
              </a:rPr>
              <a:t>Эмоциональное переживание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rgbClr val="000066"/>
                </a:solidFill>
              </a:rPr>
              <a:t>Утрата чувства защищенности</a:t>
            </a:r>
            <a:endParaRPr lang="ru-RU" sz="1600" dirty="0">
              <a:solidFill>
                <a:srgbClr val="000066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300192" y="4077072"/>
            <a:ext cx="2736304" cy="187220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rgbClr val="000066"/>
                </a:solidFill>
              </a:rPr>
              <a:t>Индивидуальный подход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rgbClr val="000066"/>
                </a:solidFill>
              </a:rPr>
              <a:t>Тщательное объяснение процедуры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dirty="0" smtClean="0">
                <a:solidFill>
                  <a:srgbClr val="000066"/>
                </a:solidFill>
              </a:rPr>
              <a:t>Аргументирование достоинств</a:t>
            </a:r>
            <a:endParaRPr lang="ru-RU" sz="1600" dirty="0">
              <a:solidFill>
                <a:srgbClr val="000066"/>
              </a:solidFill>
            </a:endParaRPr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431540" y="3263507"/>
            <a:ext cx="2340260" cy="605784"/>
          </a:xfrm>
          <a:prstGeom prst="wedgeRectCallout">
            <a:avLst>
              <a:gd name="adj1" fmla="val -17865"/>
              <a:gd name="adj2" fmla="val 7783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Травмирующая ситуация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6588224" y="3212976"/>
            <a:ext cx="2376264" cy="656315"/>
          </a:xfrm>
          <a:prstGeom prst="wedgeRectCallout">
            <a:avLst>
              <a:gd name="adj1" fmla="val -21383"/>
              <a:gd name="adj2" fmla="val 7349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C00000"/>
                </a:solidFill>
              </a:rPr>
              <a:t>Действия медицинской сестры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31540" y="6093296"/>
            <a:ext cx="8532948" cy="5040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Отсутствие высокого уровня тревожности у 98% пациентов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2" name="Нашивка 21"/>
          <p:cNvSpPr/>
          <p:nvPr/>
        </p:nvSpPr>
        <p:spPr>
          <a:xfrm>
            <a:off x="3110769" y="4370337"/>
            <a:ext cx="277737" cy="86409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 flipH="1">
            <a:off x="5929523" y="4370333"/>
            <a:ext cx="277906" cy="864097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4511537" y="5517231"/>
            <a:ext cx="393485" cy="517447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2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ВЕНЕПУНКЦИЙ И НЕУДАЧНЫХ ПОПЫТОК ВНУТРИВЕННЫХ ИНЪЕКЦИЙ ПРИ ПРОВЕДЕНИИ ИНФУЗИОННОЙ ТЕРАПИИ</a:t>
            </a:r>
            <a:endParaRPr lang="ru-RU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2028566"/>
              </p:ext>
            </p:extLst>
          </p:nvPr>
        </p:nvGraphicFramePr>
        <p:xfrm>
          <a:off x="179512" y="1484784"/>
          <a:ext cx="4500000" cy="2474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212718"/>
              </p:ext>
            </p:extLst>
          </p:nvPr>
        </p:nvGraphicFramePr>
        <p:xfrm>
          <a:off x="2267744" y="4077072"/>
          <a:ext cx="5400600" cy="251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750870"/>
              </p:ext>
            </p:extLst>
          </p:nvPr>
        </p:nvGraphicFramePr>
        <p:xfrm>
          <a:off x="5004048" y="1556792"/>
          <a:ext cx="3852000" cy="2310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9725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БОЛИ </a:t>
            </a:r>
            <a:b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ОБЕСПЕЧЕНИИ ВЕНОЗНОГО ДОСТУПА</a:t>
            </a:r>
            <a:endParaRPr lang="ru-RU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0121627"/>
              </p:ext>
            </p:extLst>
          </p:nvPr>
        </p:nvGraphicFramePr>
        <p:xfrm>
          <a:off x="683568" y="2852936"/>
          <a:ext cx="6120680" cy="3090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Скругленная прямоугольная выноска 6"/>
          <p:cNvSpPr/>
          <p:nvPr/>
        </p:nvSpPr>
        <p:spPr>
          <a:xfrm>
            <a:off x="2987824" y="1268760"/>
            <a:ext cx="5328592" cy="1224136"/>
          </a:xfrm>
          <a:prstGeom prst="wedgeRoundRectCallout">
            <a:avLst>
              <a:gd name="adj1" fmla="val -20331"/>
              <a:gd name="adj2" fmla="val 7668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rgbClr val="000066"/>
                </a:solidFill>
              </a:rPr>
              <a:t>участники </a:t>
            </a:r>
            <a:r>
              <a:rPr lang="ru-RU" dirty="0">
                <a:solidFill>
                  <a:srgbClr val="000066"/>
                </a:solidFill>
              </a:rPr>
              <a:t>группы сравнения при пункции периферических вен уровень боли в 1 балл испытывали в 3 раза чаще, чем участники основной </a:t>
            </a:r>
            <a:r>
              <a:rPr lang="ru-RU" dirty="0" smtClean="0">
                <a:solidFill>
                  <a:srgbClr val="000066"/>
                </a:solidFill>
              </a:rPr>
              <a:t>группы</a:t>
            </a:r>
            <a:endParaRPr lang="ru-RU" dirty="0">
              <a:solidFill>
                <a:srgbClr val="000066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14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397156"/>
              </p:ext>
            </p:extLst>
          </p:nvPr>
        </p:nvGraphicFramePr>
        <p:xfrm>
          <a:off x="179512" y="1412776"/>
          <a:ext cx="4320000" cy="2451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степени инфузионного </a:t>
            </a:r>
            <a:r>
              <a:rPr lang="ru-RU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флебита </a:t>
            </a:r>
            <a:br>
              <a:rPr lang="ru-RU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инфильтрации</a:t>
            </a:r>
            <a:endParaRPr lang="ru-RU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126306876"/>
              </p:ext>
            </p:extLst>
          </p:nvPr>
        </p:nvGraphicFramePr>
        <p:xfrm>
          <a:off x="4644008" y="3501008"/>
          <a:ext cx="432048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5356"/>
              </p:ext>
            </p:extLst>
          </p:nvPr>
        </p:nvGraphicFramePr>
        <p:xfrm>
          <a:off x="5004048" y="1340768"/>
          <a:ext cx="3600400" cy="2159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ятиугольник 11"/>
          <p:cNvSpPr/>
          <p:nvPr/>
        </p:nvSpPr>
        <p:spPr>
          <a:xfrm>
            <a:off x="278564" y="4725144"/>
            <a:ext cx="4293436" cy="144016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66"/>
                </a:solidFill>
              </a:rPr>
              <a:t>Инфильтраты 2 </a:t>
            </a:r>
            <a:r>
              <a:rPr lang="ru-RU" dirty="0" smtClean="0">
                <a:solidFill>
                  <a:srgbClr val="000066"/>
                </a:solidFill>
              </a:rPr>
              <a:t>степени </a:t>
            </a:r>
          </a:p>
          <a:p>
            <a:pPr algn="ctr"/>
            <a:r>
              <a:rPr lang="ru-RU" dirty="0" smtClean="0">
                <a:solidFill>
                  <a:srgbClr val="000066"/>
                </a:solidFill>
              </a:rPr>
              <a:t>у семи участников </a:t>
            </a:r>
            <a:r>
              <a:rPr lang="ru-RU" dirty="0">
                <a:solidFill>
                  <a:srgbClr val="000066"/>
                </a:solidFill>
              </a:rPr>
              <a:t>группы </a:t>
            </a:r>
            <a:r>
              <a:rPr lang="ru-RU" dirty="0" smtClean="0">
                <a:solidFill>
                  <a:srgbClr val="000066"/>
                </a:solidFill>
              </a:rPr>
              <a:t>сравнения  потребовали местного лечения</a:t>
            </a:r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11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Частота случаев местных гематом</a:t>
            </a: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052302"/>
              </p:ext>
            </p:extLst>
          </p:nvPr>
        </p:nvGraphicFramePr>
        <p:xfrm>
          <a:off x="2483617" y="908720"/>
          <a:ext cx="4320781" cy="2376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342900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A4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ИНФУЗИОННЫХ ОСЛОЖНЕНИЙ</a:t>
            </a:r>
            <a:br>
              <a:rPr lang="ru-RU" sz="2800" b="1" dirty="0" smtClean="0">
                <a:solidFill>
                  <a:srgbClr val="00A44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dirty="0"/>
          </a:p>
        </p:txBody>
      </p:sp>
      <p:graphicFrame>
        <p:nvGraphicFramePr>
          <p:cNvPr id="9" name="Диаграмма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984351"/>
              </p:ext>
            </p:extLst>
          </p:nvPr>
        </p:nvGraphicFramePr>
        <p:xfrm>
          <a:off x="3028382" y="4051769"/>
          <a:ext cx="6115617" cy="26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Пятиугольник 15"/>
          <p:cNvSpPr/>
          <p:nvPr/>
        </p:nvSpPr>
        <p:spPr>
          <a:xfrm>
            <a:off x="174392" y="4797152"/>
            <a:ext cx="4541624" cy="1391959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000066"/>
                </a:solidFill>
              </a:rPr>
              <a:t>при применении катетеризации периферических вен количество </a:t>
            </a:r>
            <a:r>
              <a:rPr lang="ru-RU" b="1" dirty="0" smtClean="0">
                <a:solidFill>
                  <a:srgbClr val="000066"/>
                </a:solidFill>
              </a:rPr>
              <a:t>осложнений сократилось </a:t>
            </a:r>
            <a:r>
              <a:rPr lang="ru-RU" b="1" dirty="0">
                <a:solidFill>
                  <a:srgbClr val="000066"/>
                </a:solidFill>
              </a:rPr>
              <a:t>в 3,8 раз</a:t>
            </a:r>
          </a:p>
        </p:txBody>
      </p:sp>
    </p:spTree>
    <p:extLst>
      <p:ext uri="{BB962C8B-B14F-4D97-AF65-F5344CB8AC3E}">
        <p14:creationId xmlns:p14="http://schemas.microsoft.com/office/powerpoint/2010/main" val="29648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ЗАМЕЩЕНИЕ ВНУТРИМЫШЕЧНОЙ АНТИБИОТИКОТЕРАПИИ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3364647"/>
              </p:ext>
            </p:extLst>
          </p:nvPr>
        </p:nvGraphicFramePr>
        <p:xfrm>
          <a:off x="539552" y="1700808"/>
          <a:ext cx="6480720" cy="3564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Блок-схема: узел 1"/>
          <p:cNvSpPr/>
          <p:nvPr/>
        </p:nvSpPr>
        <p:spPr>
          <a:xfrm>
            <a:off x="3491880" y="2204864"/>
            <a:ext cx="1440160" cy="864096"/>
          </a:xfrm>
          <a:prstGeom prst="flowChartConnector">
            <a:avLst/>
          </a:prstGeom>
          <a:noFill/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8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960440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Clr>
                <a:srgbClr val="C00000"/>
              </a:buClr>
              <a:buNone/>
              <a:tabLst>
                <a:tab pos="2433320" algn="l"/>
              </a:tabLst>
            </a:pPr>
            <a:endParaRPr lang="ru-RU" sz="3300" b="1" dirty="0" smtClean="0">
              <a:solidFill>
                <a:srgbClr val="000066"/>
              </a:solidFill>
            </a:endParaRPr>
          </a:p>
          <a:p>
            <a:pPr marL="514350" lvl="0" indent="-514350">
              <a:lnSpc>
                <a:spcPct val="115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ü"/>
              <a:tabLst>
                <a:tab pos="2143125" algn="l"/>
              </a:tabLst>
            </a:pPr>
            <a:r>
              <a:rPr lang="ru-RU" sz="3000" b="1" dirty="0">
                <a:solidFill>
                  <a:srgbClr val="000066"/>
                </a:solidFill>
                <a:ea typeface="Calibri"/>
                <a:cs typeface="Times New Roman"/>
              </a:rPr>
              <a:t>отсутствие высокого уровня тревожности у </a:t>
            </a:r>
            <a:r>
              <a:rPr lang="ru-RU" sz="3000" b="1" dirty="0">
                <a:solidFill>
                  <a:srgbClr val="C00000"/>
                </a:solidFill>
                <a:ea typeface="Calibri"/>
                <a:cs typeface="Times New Roman"/>
              </a:rPr>
              <a:t>98%</a:t>
            </a:r>
            <a:r>
              <a:rPr lang="ru-RU" sz="3000" b="1" dirty="0">
                <a:solidFill>
                  <a:srgbClr val="000066"/>
                </a:solidFill>
                <a:ea typeface="Calibri"/>
                <a:cs typeface="Times New Roman"/>
              </a:rPr>
              <a:t> участников </a:t>
            </a:r>
            <a:r>
              <a:rPr lang="ru-RU" sz="3000" b="1" dirty="0" smtClean="0">
                <a:solidFill>
                  <a:srgbClr val="000066"/>
                </a:solidFill>
                <a:ea typeface="Calibri"/>
                <a:cs typeface="Times New Roman"/>
              </a:rPr>
              <a:t>исследования</a:t>
            </a:r>
          </a:p>
          <a:p>
            <a:pPr marL="514350" lvl="0" indent="-514350">
              <a:lnSpc>
                <a:spcPct val="115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ü"/>
              <a:tabLst>
                <a:tab pos="2143125" algn="l"/>
              </a:tabLst>
            </a:pPr>
            <a:r>
              <a:rPr lang="ru-RU" sz="3000" b="1" dirty="0" smtClean="0">
                <a:solidFill>
                  <a:srgbClr val="000066"/>
                </a:solidFill>
                <a:ea typeface="Calibri"/>
                <a:cs typeface="Times New Roman"/>
              </a:rPr>
              <a:t>уменьшение </a:t>
            </a:r>
            <a:r>
              <a:rPr lang="ru-RU" sz="3000" b="1" dirty="0">
                <a:solidFill>
                  <a:srgbClr val="000066"/>
                </a:solidFill>
                <a:ea typeface="Calibri"/>
                <a:cs typeface="Times New Roman"/>
              </a:rPr>
              <a:t>количества венепункций на </a:t>
            </a:r>
            <a:r>
              <a:rPr lang="ru-RU" sz="3000" b="1" dirty="0" smtClean="0">
                <a:solidFill>
                  <a:srgbClr val="C00000"/>
                </a:solidFill>
                <a:ea typeface="Calibri"/>
                <a:cs typeface="Times New Roman"/>
              </a:rPr>
              <a:t>83,4%</a:t>
            </a:r>
          </a:p>
          <a:p>
            <a:pPr marL="514350" lvl="0" indent="-514350">
              <a:lnSpc>
                <a:spcPct val="115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ü"/>
              <a:tabLst>
                <a:tab pos="2143125" algn="l"/>
              </a:tabLst>
            </a:pPr>
            <a:r>
              <a:rPr lang="ru-RU" sz="3000" b="1" dirty="0" smtClean="0">
                <a:solidFill>
                  <a:srgbClr val="000066"/>
                </a:solidFill>
                <a:ea typeface="Calibri"/>
                <a:cs typeface="Times New Roman"/>
              </a:rPr>
              <a:t>уменьшение </a:t>
            </a:r>
            <a:r>
              <a:rPr lang="ru-RU" sz="3000" b="1" dirty="0">
                <a:solidFill>
                  <a:srgbClr val="000066"/>
                </a:solidFill>
                <a:ea typeface="Calibri"/>
                <a:cs typeface="Times New Roman"/>
              </a:rPr>
              <a:t>количества неудачных попыток венепункций на </a:t>
            </a:r>
            <a:r>
              <a:rPr lang="ru-RU" sz="3000" b="1" dirty="0" smtClean="0">
                <a:solidFill>
                  <a:srgbClr val="C00000"/>
                </a:solidFill>
                <a:ea typeface="Calibri"/>
                <a:cs typeface="Times New Roman"/>
              </a:rPr>
              <a:t>50%</a:t>
            </a:r>
          </a:p>
          <a:p>
            <a:pPr marL="514350" lvl="0" indent="-514350">
              <a:lnSpc>
                <a:spcPct val="115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ü"/>
              <a:tabLst>
                <a:tab pos="2143125" algn="l"/>
              </a:tabLst>
            </a:pPr>
            <a:r>
              <a:rPr lang="ru-RU" sz="3000" b="1" dirty="0" smtClean="0">
                <a:solidFill>
                  <a:srgbClr val="000066"/>
                </a:solidFill>
                <a:ea typeface="Calibri"/>
                <a:cs typeface="Times New Roman"/>
              </a:rPr>
              <a:t>уровень </a:t>
            </a:r>
            <a:r>
              <a:rPr lang="ru-RU" sz="3000" b="1" dirty="0">
                <a:solidFill>
                  <a:srgbClr val="000066"/>
                </a:solidFill>
                <a:ea typeface="Calibri"/>
                <a:cs typeface="Times New Roman"/>
              </a:rPr>
              <a:t>боли при катетеризации не превышает уровень боли при пункции </a:t>
            </a:r>
            <a:r>
              <a:rPr lang="ru-RU" sz="3000" b="1" dirty="0" smtClean="0">
                <a:solidFill>
                  <a:srgbClr val="000066"/>
                </a:solidFill>
                <a:ea typeface="Calibri"/>
                <a:cs typeface="Times New Roman"/>
              </a:rPr>
              <a:t>вены иглой</a:t>
            </a:r>
          </a:p>
          <a:p>
            <a:pPr marL="514350" lvl="0" indent="-514350">
              <a:lnSpc>
                <a:spcPct val="115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ü"/>
              <a:tabLst>
                <a:tab pos="2143125" algn="l"/>
              </a:tabLst>
            </a:pPr>
            <a:r>
              <a:rPr lang="ru-RU" sz="3000" b="1" dirty="0" smtClean="0">
                <a:solidFill>
                  <a:srgbClr val="000066"/>
                </a:solidFill>
                <a:ea typeface="Calibri"/>
                <a:cs typeface="Times New Roman"/>
              </a:rPr>
              <a:t>уменьшение </a:t>
            </a:r>
            <a:r>
              <a:rPr lang="ru-RU" sz="3000" b="1" dirty="0">
                <a:solidFill>
                  <a:srgbClr val="000066"/>
                </a:solidFill>
                <a:ea typeface="Calibri"/>
                <a:cs typeface="Times New Roman"/>
              </a:rPr>
              <a:t>количества осложнений, не требующих лечения на </a:t>
            </a:r>
            <a:r>
              <a:rPr lang="ru-RU" sz="3000" b="1" dirty="0" smtClean="0">
                <a:solidFill>
                  <a:srgbClr val="C00000"/>
                </a:solidFill>
                <a:ea typeface="Calibri"/>
                <a:cs typeface="Times New Roman"/>
              </a:rPr>
              <a:t>56%</a:t>
            </a:r>
          </a:p>
          <a:p>
            <a:pPr marL="514350" lvl="0" indent="-514350">
              <a:lnSpc>
                <a:spcPct val="115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ü"/>
              <a:tabLst>
                <a:tab pos="2143125" algn="l"/>
              </a:tabLst>
            </a:pPr>
            <a:r>
              <a:rPr lang="ru-RU" sz="3000" b="1" dirty="0" smtClean="0">
                <a:solidFill>
                  <a:srgbClr val="000066"/>
                </a:solidFill>
                <a:ea typeface="Calibri"/>
                <a:cs typeface="Times New Roman"/>
              </a:rPr>
              <a:t>отсутствие </a:t>
            </a:r>
            <a:r>
              <a:rPr lang="ru-RU" sz="3000" b="1" dirty="0">
                <a:solidFill>
                  <a:srgbClr val="C00000"/>
                </a:solidFill>
                <a:ea typeface="Calibri"/>
                <a:cs typeface="Times New Roman"/>
              </a:rPr>
              <a:t>(0%) </a:t>
            </a:r>
            <a:r>
              <a:rPr lang="ru-RU" sz="3000" b="1" dirty="0">
                <a:solidFill>
                  <a:srgbClr val="000066"/>
                </a:solidFill>
                <a:ea typeface="Calibri"/>
                <a:cs typeface="Times New Roman"/>
              </a:rPr>
              <a:t>осложнений, требующих </a:t>
            </a:r>
            <a:r>
              <a:rPr lang="ru-RU" sz="3000" b="1" dirty="0" smtClean="0">
                <a:solidFill>
                  <a:srgbClr val="000066"/>
                </a:solidFill>
                <a:ea typeface="Calibri"/>
                <a:cs typeface="Times New Roman"/>
              </a:rPr>
              <a:t>лечения</a:t>
            </a:r>
          </a:p>
          <a:p>
            <a:pPr marL="514350" lvl="0" indent="-514350">
              <a:lnSpc>
                <a:spcPct val="115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anose="05000000000000000000" pitchFamily="2" charset="2"/>
              <a:buChar char="ü"/>
              <a:tabLst>
                <a:tab pos="2143125" algn="l"/>
              </a:tabLst>
            </a:pPr>
            <a:r>
              <a:rPr lang="ru-RU" sz="3000" b="1" dirty="0" smtClean="0">
                <a:solidFill>
                  <a:srgbClr val="000066"/>
                </a:solidFill>
                <a:ea typeface="Calibri"/>
              </a:rPr>
              <a:t>уменьшение </a:t>
            </a:r>
            <a:r>
              <a:rPr lang="ru-RU" sz="3000" b="1" dirty="0">
                <a:solidFill>
                  <a:srgbClr val="000066"/>
                </a:solidFill>
                <a:ea typeface="Calibri"/>
              </a:rPr>
              <a:t>количества внутримышечных инъекций на </a:t>
            </a:r>
            <a:r>
              <a:rPr lang="ru-RU" sz="3000" b="1" dirty="0">
                <a:solidFill>
                  <a:srgbClr val="C00000"/>
                </a:solidFill>
                <a:ea typeface="Calibri"/>
              </a:rPr>
              <a:t>41,3</a:t>
            </a:r>
            <a:r>
              <a:rPr lang="ru-RU" sz="3000" b="1" dirty="0" smtClean="0">
                <a:solidFill>
                  <a:srgbClr val="C00000"/>
                </a:solidFill>
                <a:ea typeface="Calibri"/>
              </a:rPr>
              <a:t>%</a:t>
            </a:r>
            <a:endParaRPr lang="ru-RU" sz="30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14081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467544" y="5085184"/>
            <a:ext cx="8280920" cy="1368152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</a:rPr>
              <a:t>разработаны рекомендации по обеспечению и поддержанию периферического венозного доступа в гериатрической практике</a:t>
            </a:r>
            <a:endParaRPr lang="ru-RU" sz="2400" b="1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316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/>
            </a:r>
            <a:br>
              <a:rPr lang="ru-RU" sz="4000" dirty="0" smtClean="0">
                <a:solidFill>
                  <a:srgbClr val="00B050"/>
                </a:solidFill>
              </a:rPr>
            </a:br>
            <a:r>
              <a:rPr lang="ru-RU" sz="4000" dirty="0">
                <a:solidFill>
                  <a:srgbClr val="00B050"/>
                </a:solidFill>
              </a:rPr>
              <a:t/>
            </a:r>
            <a:br>
              <a:rPr lang="ru-RU" sz="4000" dirty="0">
                <a:solidFill>
                  <a:srgbClr val="00B050"/>
                </a:solidFill>
              </a:rPr>
            </a:br>
            <a:r>
              <a:rPr lang="ru-RU" sz="4000" dirty="0" smtClean="0">
                <a:solidFill>
                  <a:srgbClr val="00B050"/>
                </a:solidFill>
              </a:rPr>
              <a:t/>
            </a:r>
            <a:br>
              <a:rPr lang="ru-RU" sz="4000" dirty="0" smtClean="0">
                <a:solidFill>
                  <a:srgbClr val="00B050"/>
                </a:solidFill>
              </a:rPr>
            </a:br>
            <a:r>
              <a:rPr lang="ru-RU" sz="4000" dirty="0">
                <a:solidFill>
                  <a:srgbClr val="00B050"/>
                </a:solidFill>
              </a:rPr>
              <a:t/>
            </a:r>
            <a:br>
              <a:rPr lang="ru-RU" sz="4000" dirty="0">
                <a:solidFill>
                  <a:srgbClr val="00B050"/>
                </a:solidFill>
              </a:rPr>
            </a:br>
            <a:r>
              <a:rPr lang="ru-RU" sz="4000" dirty="0">
                <a:solidFill>
                  <a:srgbClr val="00B050"/>
                </a:solidFill>
              </a:rPr>
              <a:t/>
            </a:r>
            <a:br>
              <a:rPr lang="ru-RU" sz="4000" dirty="0">
                <a:solidFill>
                  <a:srgbClr val="00B050"/>
                </a:solidFill>
              </a:rPr>
            </a:br>
            <a:r>
              <a:rPr lang="ru-RU" sz="4000" dirty="0" smtClean="0">
                <a:solidFill>
                  <a:srgbClr val="00B050"/>
                </a:solidFill>
              </a:rPr>
              <a:t/>
            </a:r>
            <a:br>
              <a:rPr lang="ru-RU" sz="4000" dirty="0" smtClean="0">
                <a:solidFill>
                  <a:srgbClr val="00B050"/>
                </a:solidFill>
              </a:rPr>
            </a:br>
            <a:r>
              <a:rPr lang="ru-RU" sz="4000" dirty="0">
                <a:solidFill>
                  <a:srgbClr val="00B050"/>
                </a:solidFill>
              </a:rPr>
              <a:t/>
            </a:r>
            <a:br>
              <a:rPr lang="ru-RU" sz="4000" dirty="0">
                <a:solidFill>
                  <a:srgbClr val="00B050"/>
                </a:solidFill>
              </a:rPr>
            </a:br>
            <a:r>
              <a:rPr lang="ru-RU" sz="4000" dirty="0" smtClean="0">
                <a:solidFill>
                  <a:srgbClr val="00B050"/>
                </a:solidFill>
              </a:rPr>
              <a:t>БЛАГОДАРЮ ЗА ВНИМАНИЕ!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0066"/>
                </a:solidFill>
              </a:rPr>
              <a:t>	</a:t>
            </a:r>
            <a:r>
              <a:rPr lang="ru-RU" b="1" dirty="0" smtClean="0">
                <a:solidFill>
                  <a:srgbClr val="000066"/>
                </a:solidFill>
              </a:rPr>
              <a:t>Обеспечение периферического венозного доступа пациентам в БУЗОО ГВВ за 2012 г.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66"/>
                </a:solidFill>
              </a:rPr>
              <a:t>	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ru-RU" sz="2600" b="1" dirty="0" smtClean="0"/>
              <a:t>	</a:t>
            </a:r>
            <a:endParaRPr lang="ru-RU" sz="2600" b="1" dirty="0">
              <a:solidFill>
                <a:srgbClr val="000066"/>
              </a:solidFill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АКТУАЛЬНОСТЬ ТЕМЫ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035855"/>
              </p:ext>
            </p:extLst>
          </p:nvPr>
        </p:nvGraphicFramePr>
        <p:xfrm>
          <a:off x="323527" y="1988840"/>
          <a:ext cx="8568955" cy="13411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13937"/>
                <a:gridCol w="1071119"/>
                <a:gridCol w="1642382"/>
                <a:gridCol w="1499567"/>
                <a:gridCol w="1570975"/>
                <a:gridCol w="1570975"/>
              </a:tblGrid>
              <a:tr h="73508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rgbClr val="000099"/>
                          </a:solidFill>
                        </a:rPr>
                        <a:t>в/в инъекции</a:t>
                      </a:r>
                      <a:endParaRPr lang="ru-RU" sz="14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rgbClr val="000099"/>
                          </a:solidFill>
                        </a:rPr>
                        <a:t>в\в инфузии</a:t>
                      </a:r>
                      <a:endParaRPr lang="ru-RU" sz="14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rgbClr val="000099"/>
                          </a:solidFill>
                        </a:rPr>
                        <a:t>Взятие венозной крови для исследований</a:t>
                      </a:r>
                      <a:endParaRPr lang="ru-RU" sz="14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rgbClr val="000099"/>
                          </a:solidFill>
                        </a:rPr>
                        <a:t>Всего венепункций</a:t>
                      </a:r>
                      <a:endParaRPr lang="ru-RU" sz="14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rgbClr val="000099"/>
                          </a:solidFill>
                        </a:rPr>
                        <a:t>Количество пролеченных пациентов</a:t>
                      </a:r>
                      <a:endParaRPr lang="ru-RU" sz="14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rgbClr val="000099"/>
                          </a:solidFill>
                        </a:rPr>
                        <a:t>Количество венепункций на 1 пациента</a:t>
                      </a:r>
                      <a:endParaRPr lang="ru-RU" sz="1400" dirty="0">
                        <a:solidFill>
                          <a:srgbClr val="000099"/>
                        </a:solidFill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27303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rgbClr val="0000CC"/>
                          </a:solidFill>
                        </a:rPr>
                        <a:t>24857</a:t>
                      </a:r>
                      <a:endParaRPr lang="ru-RU" sz="20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rgbClr val="0000CC"/>
                          </a:solidFill>
                        </a:rPr>
                        <a:t>35104</a:t>
                      </a:r>
                      <a:endParaRPr lang="ru-RU" sz="20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rgbClr val="0000CC"/>
                          </a:solidFill>
                        </a:rPr>
                        <a:t>7376</a:t>
                      </a:r>
                      <a:endParaRPr lang="ru-RU" sz="20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rgbClr val="0000CC"/>
                          </a:solidFill>
                        </a:rPr>
                        <a:t>67337</a:t>
                      </a:r>
                      <a:endParaRPr lang="ru-RU" sz="20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rgbClr val="0000CC"/>
                          </a:solidFill>
                        </a:rPr>
                        <a:t>3010</a:t>
                      </a:r>
                      <a:endParaRPr lang="ru-RU" sz="200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rgbClr val="C00000"/>
                          </a:solidFill>
                        </a:rPr>
                        <a:t>22,37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189652"/>
            <a:ext cx="8568952" cy="5729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>
              <a:spcBef>
                <a:spcPts val="400"/>
              </a:spcBef>
              <a:buClr>
                <a:srgbClr val="C00000"/>
              </a:buClr>
              <a:buSzPct val="68000"/>
            </a:pPr>
            <a:endParaRPr lang="ru-RU" sz="2700" b="1" dirty="0" smtClean="0">
              <a:solidFill>
                <a:srgbClr val="000066"/>
              </a:solidFill>
            </a:endParaRPr>
          </a:p>
          <a:p>
            <a:pPr marL="109728" lvl="0">
              <a:spcBef>
                <a:spcPts val="400"/>
              </a:spcBef>
              <a:buClr>
                <a:srgbClr val="C00000"/>
              </a:buClr>
              <a:buSzPct val="68000"/>
            </a:pPr>
            <a:endParaRPr lang="ru-RU" sz="2700" b="1" dirty="0">
              <a:solidFill>
                <a:srgbClr val="000066"/>
              </a:solidFill>
            </a:endParaRPr>
          </a:p>
          <a:p>
            <a:pPr marL="109728" lvl="0">
              <a:spcBef>
                <a:spcPts val="400"/>
              </a:spcBef>
              <a:buClr>
                <a:srgbClr val="C00000"/>
              </a:buClr>
              <a:buSzPct val="68000"/>
            </a:pPr>
            <a:endParaRPr lang="ru-RU" sz="2700" b="1" dirty="0" smtClean="0">
              <a:solidFill>
                <a:srgbClr val="000066"/>
              </a:solidFill>
            </a:endParaRPr>
          </a:p>
          <a:p>
            <a:pPr marL="109728" lvl="0">
              <a:spcBef>
                <a:spcPts val="400"/>
              </a:spcBef>
              <a:buClr>
                <a:srgbClr val="C00000"/>
              </a:buClr>
              <a:buSzPct val="68000"/>
            </a:pPr>
            <a:endParaRPr lang="ru-RU" sz="2700" b="1" dirty="0">
              <a:solidFill>
                <a:srgbClr val="000066"/>
              </a:solidFill>
            </a:endParaRPr>
          </a:p>
          <a:p>
            <a:pPr marL="365760" lvl="0" indent="-256032">
              <a:spcBef>
                <a:spcPts val="400"/>
              </a:spcBef>
              <a:buClr>
                <a:srgbClr val="C00000"/>
              </a:buClr>
              <a:buSzPct val="68000"/>
              <a:buFont typeface="Wingdings" pitchFamily="2" charset="2"/>
              <a:buChar char="q"/>
            </a:pPr>
            <a:endParaRPr lang="ru-RU" sz="2700" b="1" dirty="0" smtClean="0">
              <a:solidFill>
                <a:srgbClr val="000066"/>
              </a:solidFill>
            </a:endParaRPr>
          </a:p>
          <a:p>
            <a:pPr marL="365760" lvl="0" indent="-256032">
              <a:spcBef>
                <a:spcPts val="400"/>
              </a:spcBef>
              <a:buClr>
                <a:srgbClr val="C00000"/>
              </a:buClr>
              <a:buSzPct val="68000"/>
              <a:buFont typeface="Wingdings" pitchFamily="2" charset="2"/>
              <a:buChar char="q"/>
            </a:pPr>
            <a:endParaRPr lang="ru-RU" sz="2700" b="1" dirty="0">
              <a:solidFill>
                <a:srgbClr val="000066"/>
              </a:solidFill>
            </a:endParaRPr>
          </a:p>
          <a:p>
            <a:pPr marL="365760" lvl="0" indent="-256032">
              <a:spcBef>
                <a:spcPts val="400"/>
              </a:spcBef>
              <a:buClr>
                <a:srgbClr val="C00000"/>
              </a:buClr>
              <a:buSzPct val="68000"/>
              <a:buFont typeface="Wingdings" pitchFamily="2" charset="2"/>
              <a:buChar char="q"/>
            </a:pPr>
            <a:endParaRPr lang="ru-RU" sz="2700" b="1" dirty="0" smtClean="0">
              <a:solidFill>
                <a:srgbClr val="000066"/>
              </a:solidFill>
            </a:endParaRPr>
          </a:p>
          <a:p>
            <a:pPr marL="365760" lvl="0" indent="-256032">
              <a:spcBef>
                <a:spcPts val="400"/>
              </a:spcBef>
              <a:buClr>
                <a:srgbClr val="C00000"/>
              </a:buClr>
              <a:buSzPct val="68000"/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000066"/>
                </a:solidFill>
              </a:rPr>
              <a:t>плотность </a:t>
            </a:r>
            <a:r>
              <a:rPr lang="ru-RU" sz="2200" b="1" dirty="0">
                <a:solidFill>
                  <a:srgbClr val="000066"/>
                </a:solidFill>
              </a:rPr>
              <a:t>и хрупкость вен</a:t>
            </a:r>
          </a:p>
          <a:p>
            <a:pPr marL="365760" lvl="0" indent="-256032">
              <a:spcBef>
                <a:spcPts val="400"/>
              </a:spcBef>
              <a:buClr>
                <a:srgbClr val="C00000"/>
              </a:buClr>
              <a:buSzPct val="68000"/>
              <a:buFont typeface="Wingdings" pitchFamily="2" charset="2"/>
              <a:buChar char="q"/>
            </a:pPr>
            <a:r>
              <a:rPr lang="ru-RU" sz="2200" b="1" dirty="0">
                <a:solidFill>
                  <a:srgbClr val="000066"/>
                </a:solidFill>
              </a:rPr>
              <a:t>кожа теряет тонус и эластичность, становится более предрасположенной к травмам</a:t>
            </a:r>
          </a:p>
          <a:p>
            <a:pPr marL="365760" lvl="0" indent="-256032">
              <a:spcBef>
                <a:spcPts val="400"/>
              </a:spcBef>
              <a:buClr>
                <a:srgbClr val="C00000"/>
              </a:buClr>
              <a:buSzPct val="68000"/>
              <a:buFont typeface="Wingdings" pitchFamily="2" charset="2"/>
              <a:buChar char="q"/>
            </a:pPr>
            <a:r>
              <a:rPr lang="ru-RU" sz="2200" b="1" dirty="0">
                <a:solidFill>
                  <a:srgbClr val="000066"/>
                </a:solidFill>
              </a:rPr>
              <a:t>потеря подкожного жира делает вены подвижными</a:t>
            </a:r>
          </a:p>
          <a:p>
            <a:pPr marL="365760" lvl="0" indent="-256032">
              <a:spcBef>
                <a:spcPts val="400"/>
              </a:spcBef>
              <a:buClr>
                <a:srgbClr val="C00000"/>
              </a:buClr>
              <a:buSzPct val="68000"/>
              <a:buFont typeface="Wingdings" pitchFamily="2" charset="2"/>
              <a:buChar char="q"/>
            </a:pPr>
            <a:r>
              <a:rPr lang="ru-RU" sz="2200" b="1" dirty="0">
                <a:solidFill>
                  <a:srgbClr val="000066"/>
                </a:solidFill>
              </a:rPr>
              <a:t>комплекс физических и душевных страданий от многократных неудачных попыток попасть в вену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661247"/>
            <a:ext cx="1656000" cy="1127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idx="1"/>
          </p:nvPr>
        </p:nvSpPr>
        <p:spPr>
          <a:xfrm>
            <a:off x="395536" y="908720"/>
            <a:ext cx="6624736" cy="5832647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500" dirty="0" smtClean="0">
                <a:solidFill>
                  <a:schemeClr val="tx1"/>
                </a:solidFill>
              </a:rPr>
              <a:t>	</a:t>
            </a:r>
            <a:r>
              <a:rPr lang="ru-RU" sz="3600" b="1" dirty="0" smtClean="0">
                <a:solidFill>
                  <a:srgbClr val="000066"/>
                </a:solidFill>
              </a:rPr>
              <a:t>сравнить безопасность периферического интравенозного доступа посредством иглы и венозного катетера в гериатрической практике для принятия решения о переходе на использование  периферических венозных катетеров в госпитале для ветеранов войн</a:t>
            </a:r>
          </a:p>
          <a:p>
            <a:pPr algn="ctr">
              <a:buNone/>
            </a:pPr>
            <a:endParaRPr lang="ru-RU" sz="3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51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ЗАДАЧИ</a:t>
            </a:r>
          </a:p>
          <a:p>
            <a:pPr algn="ctr">
              <a:buNone/>
            </a:pPr>
            <a:endParaRPr lang="ru-RU" sz="2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0" indent="-457200">
              <a:lnSpc>
                <a:spcPct val="115000"/>
              </a:lnSpc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300" b="1" dirty="0">
                <a:solidFill>
                  <a:srgbClr val="000066"/>
                </a:solidFill>
                <a:ea typeface="Calibri"/>
                <a:cs typeface="Times New Roman"/>
              </a:rPr>
              <a:t>Определить психологическую готовность пациентов пожилого и старческого возраста к новому способу обеспечения венозного </a:t>
            </a:r>
            <a:r>
              <a:rPr lang="ru-RU" sz="3300" b="1" dirty="0" smtClean="0">
                <a:solidFill>
                  <a:srgbClr val="000066"/>
                </a:solidFill>
                <a:ea typeface="Calibri"/>
                <a:cs typeface="Times New Roman"/>
              </a:rPr>
              <a:t>доступа</a:t>
            </a:r>
            <a:endParaRPr lang="ru-RU" sz="3300" b="1" dirty="0">
              <a:solidFill>
                <a:srgbClr val="000066"/>
              </a:solidFill>
            </a:endParaRPr>
          </a:p>
          <a:p>
            <a:pPr marL="457200" lvl="0" indent="-457200">
              <a:lnSpc>
                <a:spcPct val="115000"/>
              </a:lnSpc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300" b="1" dirty="0" smtClean="0">
                <a:solidFill>
                  <a:srgbClr val="000066"/>
                </a:solidFill>
              </a:rPr>
              <a:t>Проанализировать </a:t>
            </a:r>
            <a:r>
              <a:rPr lang="ru-RU" sz="3300" b="1" dirty="0">
                <a:solidFill>
                  <a:srgbClr val="000066"/>
                </a:solidFill>
              </a:rPr>
              <a:t>преимущества использования периферических венозных </a:t>
            </a:r>
            <a:r>
              <a:rPr lang="ru-RU" sz="3300" b="1" dirty="0" smtClean="0">
                <a:solidFill>
                  <a:srgbClr val="000066"/>
                </a:solidFill>
              </a:rPr>
              <a:t>катетеров</a:t>
            </a:r>
          </a:p>
          <a:p>
            <a:pPr marL="457200" lvl="0" indent="-457200">
              <a:lnSpc>
                <a:spcPct val="115000"/>
              </a:lnSpc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3300" b="1" dirty="0" smtClean="0">
                <a:solidFill>
                  <a:srgbClr val="000066"/>
                </a:solidFill>
              </a:rPr>
              <a:t>Разработать </a:t>
            </a:r>
            <a:r>
              <a:rPr lang="ru-RU" sz="3300" b="1" dirty="0">
                <a:solidFill>
                  <a:srgbClr val="000066"/>
                </a:solidFill>
              </a:rPr>
              <a:t>рекомендации по обеспечению и поддержанию периферического венозного доступа </a:t>
            </a:r>
            <a:r>
              <a:rPr lang="ru-RU" sz="3300" b="1" dirty="0" smtClean="0">
                <a:solidFill>
                  <a:srgbClr val="000066"/>
                </a:solidFill>
              </a:rPr>
              <a:t>в гериатрической практике</a:t>
            </a:r>
            <a:endParaRPr lang="ru-RU" sz="3300" b="1" dirty="0">
              <a:solidFill>
                <a:srgbClr val="000066"/>
              </a:solidFill>
            </a:endParaRPr>
          </a:p>
          <a:p>
            <a:pPr lvl="0">
              <a:buClr>
                <a:srgbClr val="7FD13B"/>
              </a:buClr>
              <a:buNone/>
            </a:pPr>
            <a:r>
              <a:rPr lang="ru-RU" sz="2900" b="1" dirty="0">
                <a:solidFill>
                  <a:srgbClr val="000066"/>
                </a:solidFill>
              </a:rPr>
              <a:t> </a:t>
            </a:r>
          </a:p>
          <a:p>
            <a:endParaRPr lang="ru-RU" sz="2600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51520" y="274638"/>
            <a:ext cx="6919900" cy="85010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7708" y="764704"/>
            <a:ext cx="1992798" cy="1366487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9419" y="4653136"/>
            <a:ext cx="1917233" cy="1295464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918" y="2628393"/>
            <a:ext cx="100740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0552" y="2594278"/>
            <a:ext cx="1116000" cy="648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дзаголовок 16"/>
          <p:cNvSpPr>
            <a:spLocks noGrp="1"/>
          </p:cNvSpPr>
          <p:nvPr>
            <p:ph idx="1"/>
          </p:nvPr>
        </p:nvSpPr>
        <p:spPr>
          <a:xfrm>
            <a:off x="2267744" y="188640"/>
            <a:ext cx="6696744" cy="2808312"/>
          </a:xfrm>
          <a:prstGeom prst="roundRect">
            <a:avLst/>
          </a:prstGeom>
          <a:solidFill>
            <a:srgbClr val="CCFFCC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	</a:t>
            </a:r>
            <a:r>
              <a:rPr lang="ru-RU" sz="2400" b="1" dirty="0" smtClean="0">
                <a:solidFill>
                  <a:srgbClr val="C00000"/>
                </a:solidFill>
              </a:rPr>
              <a:t>Объект исследования: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	</a:t>
            </a:r>
            <a:r>
              <a:rPr lang="ru-RU" sz="2400" b="1" dirty="0" smtClean="0">
                <a:solidFill>
                  <a:srgbClr val="000066"/>
                </a:solidFill>
              </a:rPr>
              <a:t>пациенты хирургического отделения, получающие инфузионную терапию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	Предмет исследования: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	</a:t>
            </a:r>
            <a:r>
              <a:rPr lang="ru-RU" sz="2400" b="1" dirty="0" smtClean="0">
                <a:solidFill>
                  <a:srgbClr val="000066"/>
                </a:solidFill>
              </a:rPr>
              <a:t>безопасность периферического венозного доступа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44075"/>
            <a:ext cx="1800000" cy="23885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519" y="4077072"/>
            <a:ext cx="2284422" cy="18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3501008"/>
            <a:ext cx="6336704" cy="2664296"/>
          </a:xfrm>
          <a:prstGeom prst="roundRect">
            <a:avLst/>
          </a:prstGeom>
          <a:solidFill>
            <a:srgbClr val="CCFFCC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C00000"/>
                </a:solidFill>
                <a:ea typeface="Calibri"/>
                <a:cs typeface="Times New Roman"/>
              </a:rPr>
              <a:t>База </a:t>
            </a:r>
            <a:r>
              <a:rPr lang="ru-RU" sz="2400" b="1" dirty="0">
                <a:solidFill>
                  <a:srgbClr val="C00000"/>
                </a:solidFill>
                <a:ea typeface="Calibri"/>
                <a:cs typeface="Times New Roman"/>
              </a:rPr>
              <a:t>исследования: </a:t>
            </a:r>
            <a:endParaRPr lang="ru-RU" sz="2400" b="1" dirty="0" smtClean="0">
              <a:solidFill>
                <a:srgbClr val="C00000"/>
              </a:solidFill>
              <a:ea typeface="Calibri"/>
              <a:cs typeface="Times New Roman"/>
            </a:endParaRPr>
          </a:p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0066"/>
                </a:solidFill>
                <a:ea typeface="Calibri"/>
                <a:cs typeface="Times New Roman"/>
              </a:rPr>
              <a:t>хирургическое отделение БУЗОО         «Госпиталь </a:t>
            </a:r>
            <a:r>
              <a:rPr lang="ru-RU" sz="2400" b="1" dirty="0">
                <a:solidFill>
                  <a:srgbClr val="000066"/>
                </a:solidFill>
                <a:ea typeface="Calibri"/>
                <a:cs typeface="Times New Roman"/>
              </a:rPr>
              <a:t>для ветеранов войн</a:t>
            </a:r>
            <a:r>
              <a:rPr lang="ru-RU" sz="2400" b="1" dirty="0" smtClean="0">
                <a:solidFill>
                  <a:srgbClr val="000066"/>
                </a:solidFill>
                <a:ea typeface="Calibri"/>
                <a:cs typeface="Times New Roman"/>
              </a:rPr>
              <a:t>»</a:t>
            </a:r>
            <a:endParaRPr lang="ru-RU" sz="2400" b="1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ea typeface="Calibri"/>
                <a:cs typeface="Times New Roman"/>
              </a:rPr>
              <a:t>Период исследования</a:t>
            </a:r>
            <a:r>
              <a:rPr lang="ru-RU" sz="2400" b="1" dirty="0" smtClean="0">
                <a:solidFill>
                  <a:srgbClr val="C00000"/>
                </a:solidFill>
                <a:ea typeface="Calibri"/>
                <a:cs typeface="Times New Roman"/>
              </a:rPr>
              <a:t>:</a:t>
            </a:r>
          </a:p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0066"/>
                </a:solidFill>
                <a:ea typeface="Calibri"/>
                <a:cs typeface="Times New Roman"/>
              </a:rPr>
              <a:t>09.06.2013г</a:t>
            </a:r>
            <a:r>
              <a:rPr lang="ru-RU" sz="2400" b="1" dirty="0">
                <a:solidFill>
                  <a:srgbClr val="000066"/>
                </a:solidFill>
                <a:ea typeface="Calibri"/>
                <a:cs typeface="Times New Roman"/>
              </a:rPr>
              <a:t>. – 31.01.14г.</a:t>
            </a:r>
          </a:p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0527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ИССЛЕДОВАТЕЛЬСКАЯ КОМАНДА</a:t>
            </a:r>
            <a:endParaRPr lang="ru-RU" sz="3200" dirty="0">
              <a:solidFill>
                <a:srgbClr val="00B05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744675"/>
              </p:ext>
            </p:extLst>
          </p:nvPr>
        </p:nvGraphicFramePr>
        <p:xfrm>
          <a:off x="179512" y="2348880"/>
          <a:ext cx="878497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536" y="764704"/>
          <a:ext cx="8280920" cy="1872208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560346"/>
                <a:gridCol w="3333023"/>
                <a:gridCol w="2387551"/>
              </a:tblGrid>
              <a:tr h="1872208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0066"/>
                          </a:solidFill>
                        </a:rPr>
                        <a:t>Научный руководитель 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rgbClr val="000066"/>
                          </a:solidFill>
                        </a:rPr>
                        <a:t> Уткин</a:t>
                      </a:r>
                      <a:r>
                        <a:rPr lang="ru-RU" sz="1000" b="1" baseline="0" dirty="0" smtClean="0">
                          <a:solidFill>
                            <a:srgbClr val="000066"/>
                          </a:solidFill>
                        </a:rPr>
                        <a:t> А.А.</a:t>
                      </a:r>
                      <a:endParaRPr lang="ru-RU" sz="1000" b="1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0066"/>
                          </a:solidFill>
                        </a:rPr>
                        <a:t>Медицинская сестра – 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rgbClr val="000066"/>
                          </a:solidFill>
                        </a:rPr>
                        <a:t>исследователь 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rgbClr val="000066"/>
                          </a:solidFill>
                        </a:rPr>
                        <a:t>Шмелева Е.В.</a:t>
                      </a:r>
                      <a:endParaRPr lang="ru-RU" sz="1000" b="1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000066"/>
                          </a:solidFill>
                        </a:rPr>
                        <a:t>Куратор </a:t>
                      </a:r>
                    </a:p>
                    <a:p>
                      <a:pPr algn="ctr"/>
                      <a:r>
                        <a:rPr lang="ru-RU" sz="1000" b="1" dirty="0" smtClean="0">
                          <a:solidFill>
                            <a:srgbClr val="000066"/>
                          </a:solidFill>
                        </a:rPr>
                        <a:t>Окунева В.В.</a:t>
                      </a:r>
                      <a:endParaRPr lang="ru-RU" sz="1000" b="1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Александр Уткин, главный врач омской клинической психиатрической больницы, заслуженный врач РФ, врач высшей категории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568" y="1268760"/>
            <a:ext cx="900000" cy="1208115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268760"/>
            <a:ext cx="900000" cy="1208115"/>
          </a:xfrm>
          <a:prstGeom prst="round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340768"/>
            <a:ext cx="900000" cy="1136107"/>
          </a:xfrm>
          <a:prstGeom prst="round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3561554"/>
            <a:ext cx="827241" cy="1200000"/>
          </a:xfrm>
          <a:prstGeom prst="round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445224"/>
            <a:ext cx="900000" cy="1132880"/>
          </a:xfrm>
          <a:prstGeom prst="round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573016"/>
            <a:ext cx="900000" cy="1188538"/>
          </a:xfrm>
          <a:prstGeom prst="round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5373216"/>
            <a:ext cx="900000" cy="1204888"/>
          </a:xfrm>
          <a:prstGeom prst="round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6660232" y="3933056"/>
            <a:ext cx="2232000" cy="24640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r>
              <a:rPr lang="ru-RU" sz="1000" b="1" dirty="0" smtClean="0">
                <a:solidFill>
                  <a:srgbClr val="000066"/>
                </a:solidFill>
              </a:rPr>
              <a:t>Аксянова И.Х.</a:t>
            </a: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 smtClean="0">
              <a:solidFill>
                <a:prstClr val="black"/>
              </a:solidFill>
            </a:endParaRPr>
          </a:p>
          <a:p>
            <a:pPr algn="r"/>
            <a:endParaRPr lang="ru-RU" sz="1000" dirty="0">
              <a:solidFill>
                <a:prstClr val="black"/>
              </a:solidFill>
            </a:endParaRPr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437112"/>
            <a:ext cx="900000" cy="1203363"/>
          </a:xfrm>
          <a:prstGeom prst="round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31" name="Стрелка вниз 30"/>
          <p:cNvSpPr/>
          <p:nvPr/>
        </p:nvSpPr>
        <p:spPr>
          <a:xfrm>
            <a:off x="7812360" y="3356992"/>
            <a:ext cx="45719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1008112"/>
          </a:xfrm>
          <a:prstGeom prst="round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1600" dirty="0" smtClean="0">
                <a:solidFill>
                  <a:srgbClr val="C00000"/>
                </a:solidFill>
              </a:rPr>
              <a:t>Размер выборки:</a:t>
            </a:r>
          </a:p>
          <a:p>
            <a:pPr marL="109728" indent="0" algn="ctr">
              <a:buNone/>
            </a:pPr>
            <a:r>
              <a:rPr lang="ru-RU" sz="1600" dirty="0">
                <a:solidFill>
                  <a:srgbClr val="000066"/>
                </a:solidFill>
                <a:ea typeface="Calibri"/>
              </a:rPr>
              <a:t>объем выборки составил 130 пациентов хирургического отделения </a:t>
            </a:r>
            <a:endParaRPr lang="ru-RU" sz="1600" dirty="0" smtClean="0">
              <a:solidFill>
                <a:srgbClr val="000066"/>
              </a:solidFill>
              <a:ea typeface="Calibri"/>
            </a:endParaRPr>
          </a:p>
          <a:p>
            <a:pPr marL="109728" indent="0" algn="ctr">
              <a:buNone/>
            </a:pPr>
            <a:r>
              <a:rPr lang="ru-RU" sz="1600" dirty="0" smtClean="0">
                <a:solidFill>
                  <a:srgbClr val="000066"/>
                </a:solidFill>
                <a:ea typeface="Calibri"/>
              </a:rPr>
              <a:t>(</a:t>
            </a:r>
            <a:r>
              <a:rPr lang="ru-RU" sz="1600" dirty="0">
                <a:solidFill>
                  <a:srgbClr val="000066"/>
                </a:solidFill>
                <a:ea typeface="Calibri"/>
              </a:rPr>
              <a:t>при допустимой ошибке 5%, доверительной вероятности 0,954</a:t>
            </a:r>
            <a:r>
              <a:rPr lang="ru-RU" sz="1600" dirty="0" smtClean="0">
                <a:solidFill>
                  <a:srgbClr val="000066"/>
                </a:solidFill>
                <a:ea typeface="Calibri"/>
              </a:rPr>
              <a:t>)</a:t>
            </a:r>
            <a:endParaRPr lang="ru-RU" sz="1600" dirty="0" smtClean="0">
              <a:solidFill>
                <a:srgbClr val="000066"/>
              </a:solidFill>
            </a:endParaRPr>
          </a:p>
          <a:p>
            <a:pPr marL="109728" indent="0" algn="ctr">
              <a:buNone/>
            </a:pP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ДИЗАЙН ИССЛЕДОВАНИЯ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8222" y="1987206"/>
            <a:ext cx="3240360" cy="3960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Критерии включения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32040" y="1993031"/>
            <a:ext cx="3312368" cy="3960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Критерии исключения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179512" y="2532406"/>
            <a:ext cx="4201900" cy="932598"/>
          </a:xfrm>
          <a:prstGeom prst="wedgeRectCallout">
            <a:avLst>
              <a:gd name="adj1" fmla="val -18683"/>
              <a:gd name="adj2" fmla="val -71863"/>
            </a:avLst>
          </a:prstGeom>
          <a:gradFill flip="none" rotWithShape="1">
            <a:gsLst>
              <a:gs pos="0">
                <a:srgbClr val="41FDFD">
                  <a:tint val="66000"/>
                  <a:satMod val="160000"/>
                </a:srgbClr>
              </a:gs>
              <a:gs pos="50000">
                <a:srgbClr val="41FDFD">
                  <a:tint val="44500"/>
                  <a:satMod val="160000"/>
                </a:srgbClr>
              </a:gs>
              <a:gs pos="100000">
                <a:srgbClr val="41FDFD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200" b="1" dirty="0">
                <a:solidFill>
                  <a:srgbClr val="000066"/>
                </a:solidFill>
              </a:rPr>
              <a:t>пациенты, давшие добровольное письменное согласие на участие в </a:t>
            </a:r>
            <a:r>
              <a:rPr lang="ru-RU" sz="1200" b="1" dirty="0" smtClean="0">
                <a:solidFill>
                  <a:srgbClr val="000066"/>
                </a:solidFill>
              </a:rPr>
              <a:t>исследовании</a:t>
            </a:r>
          </a:p>
          <a:p>
            <a:pPr marL="285750" lvl="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</a:rPr>
              <a:t>пациенты </a:t>
            </a:r>
            <a:r>
              <a:rPr lang="ru-RU" sz="1200" b="1" dirty="0">
                <a:solidFill>
                  <a:srgbClr val="000066"/>
                </a:solidFill>
              </a:rPr>
              <a:t>в возрасте старше 61 </a:t>
            </a:r>
            <a:r>
              <a:rPr lang="ru-RU" sz="1200" b="1" dirty="0" smtClean="0">
                <a:solidFill>
                  <a:srgbClr val="000066"/>
                </a:solidFill>
              </a:rPr>
              <a:t>года</a:t>
            </a:r>
          </a:p>
          <a:p>
            <a:pPr marL="285750" lvl="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</a:rPr>
              <a:t>получающие </a:t>
            </a:r>
            <a:r>
              <a:rPr lang="ru-RU" sz="1200" b="1" dirty="0">
                <a:solidFill>
                  <a:srgbClr val="000066"/>
                </a:solidFill>
              </a:rPr>
              <a:t>курс инфузионной терапии в течение 10 дней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4644008" y="2532406"/>
            <a:ext cx="4248472" cy="932598"/>
          </a:xfrm>
          <a:prstGeom prst="wedgeRectCallout">
            <a:avLst>
              <a:gd name="adj1" fmla="val -23491"/>
              <a:gd name="adj2" fmla="val -77915"/>
            </a:avLst>
          </a:prstGeom>
          <a:gradFill flip="none" rotWithShape="1">
            <a:gsLst>
              <a:gs pos="0">
                <a:srgbClr val="41FDFD">
                  <a:tint val="66000"/>
                  <a:satMod val="160000"/>
                </a:srgbClr>
              </a:gs>
              <a:gs pos="50000">
                <a:srgbClr val="41FDFD">
                  <a:tint val="44500"/>
                  <a:satMod val="160000"/>
                </a:srgbClr>
              </a:gs>
              <a:gs pos="100000">
                <a:srgbClr val="41FDFD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200" b="1" dirty="0">
                <a:solidFill>
                  <a:srgbClr val="000066"/>
                </a:solidFill>
              </a:rPr>
              <a:t>пациенты возраст до 61 </a:t>
            </a:r>
            <a:r>
              <a:rPr lang="ru-RU" sz="1200" b="1" dirty="0" smtClean="0">
                <a:solidFill>
                  <a:srgbClr val="000066"/>
                </a:solidFill>
              </a:rPr>
              <a:t>года</a:t>
            </a:r>
          </a:p>
          <a:p>
            <a:pPr marL="285750" lvl="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</a:rPr>
              <a:t>курс </a:t>
            </a:r>
            <a:r>
              <a:rPr lang="ru-RU" sz="1200" b="1" dirty="0">
                <a:solidFill>
                  <a:srgbClr val="000066"/>
                </a:solidFill>
              </a:rPr>
              <a:t>инфузионной терапии менее 10 </a:t>
            </a:r>
            <a:r>
              <a:rPr lang="ru-RU" sz="1200" b="1" dirty="0" smtClean="0">
                <a:solidFill>
                  <a:srgbClr val="000066"/>
                </a:solidFill>
              </a:rPr>
              <a:t>дней</a:t>
            </a:r>
          </a:p>
          <a:p>
            <a:pPr marL="285750" lvl="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</a:rPr>
              <a:t>пациенты </a:t>
            </a:r>
            <a:r>
              <a:rPr lang="ru-RU" sz="1200" b="1" dirty="0">
                <a:solidFill>
                  <a:srgbClr val="000066"/>
                </a:solidFill>
              </a:rPr>
              <a:t>с ограниченным </a:t>
            </a:r>
            <a:r>
              <a:rPr lang="ru-RU" sz="1200" b="1" dirty="0" smtClean="0">
                <a:solidFill>
                  <a:srgbClr val="000066"/>
                </a:solidFill>
              </a:rPr>
              <a:t>зрением</a:t>
            </a:r>
          </a:p>
          <a:p>
            <a:pPr marL="285750" lvl="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</a:rPr>
              <a:t>пациенты </a:t>
            </a:r>
            <a:r>
              <a:rPr lang="ru-RU" sz="1200" b="1" dirty="0">
                <a:solidFill>
                  <a:srgbClr val="000066"/>
                </a:solidFill>
              </a:rPr>
              <a:t>с нарушением </a:t>
            </a:r>
            <a:r>
              <a:rPr lang="ru-RU" sz="1200" b="1" dirty="0" smtClean="0">
                <a:solidFill>
                  <a:srgbClr val="000066"/>
                </a:solidFill>
              </a:rPr>
              <a:t>слуха</a:t>
            </a:r>
          </a:p>
          <a:p>
            <a:pPr marL="285750" lvl="0" indent="-28575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</a:rPr>
              <a:t>отказ </a:t>
            </a:r>
            <a:r>
              <a:rPr lang="ru-RU" sz="1200" b="1" dirty="0">
                <a:solidFill>
                  <a:srgbClr val="000066"/>
                </a:solidFill>
              </a:rPr>
              <a:t>от участия в исследовании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3138572938"/>
              </p:ext>
            </p:extLst>
          </p:nvPr>
        </p:nvGraphicFramePr>
        <p:xfrm>
          <a:off x="107504" y="3573016"/>
          <a:ext cx="8928992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7032" y="5172327"/>
            <a:ext cx="972000" cy="1031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222" y="4568015"/>
            <a:ext cx="972000" cy="827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24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8800"/>
            <a:ext cx="6995120" cy="4824536"/>
          </a:xfrm>
        </p:spPr>
        <p:txBody>
          <a:bodyPr>
            <a:noAutofit/>
          </a:bodyPr>
          <a:lstStyle/>
          <a:p>
            <a:pPr marL="457200" lvl="0" indent="-45720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0066"/>
                </a:solidFill>
                <a:ea typeface="Calibri"/>
              </a:rPr>
              <a:t>На основании сравнительного анализа безопасности периферического венозного доступа посредством иглы и катетера выяснено, что при проведении плановой инфузионной терапии в гериатрической практике </a:t>
            </a:r>
            <a:r>
              <a:rPr lang="ru-RU" sz="2000" b="1" dirty="0" smtClean="0">
                <a:solidFill>
                  <a:srgbClr val="000066"/>
                </a:solidFill>
                <a:ea typeface="Calibri"/>
              </a:rPr>
              <a:t>целесообразно использовать </a:t>
            </a:r>
            <a:r>
              <a:rPr lang="ru-RU" sz="2000" b="1" dirty="0">
                <a:solidFill>
                  <a:srgbClr val="000066"/>
                </a:solidFill>
                <a:ea typeface="Calibri"/>
              </a:rPr>
              <a:t>периферические венозные  </a:t>
            </a:r>
            <a:r>
              <a:rPr lang="ru-RU" sz="2000" b="1" dirty="0" smtClean="0">
                <a:solidFill>
                  <a:srgbClr val="000066"/>
                </a:solidFill>
                <a:ea typeface="Calibri"/>
              </a:rPr>
              <a:t>катетеры</a:t>
            </a:r>
          </a:p>
          <a:p>
            <a:pPr marL="457200" lvl="0" indent="-457200"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ru-RU" sz="2000" b="1" dirty="0">
              <a:solidFill>
                <a:srgbClr val="000066"/>
              </a:solidFill>
            </a:endParaRPr>
          </a:p>
          <a:p>
            <a:pPr marL="457200" lvl="0" indent="-457200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000066"/>
                </a:solidFill>
              </a:rPr>
              <a:t>Разработаны </a:t>
            </a:r>
            <a:r>
              <a:rPr lang="ru-RU" sz="2000" b="1" dirty="0">
                <a:solidFill>
                  <a:srgbClr val="000066"/>
                </a:solidFill>
              </a:rPr>
              <a:t>рекомендации по обеспечению и поддержанию периферического венозного доступа у пациентов пожилого и старческого возраста, предназначенные для практической деятельности медицинских сестер БУЗОО «ГВВ</a:t>
            </a:r>
            <a:r>
              <a:rPr lang="ru-RU" sz="2000" b="1" dirty="0" smtClean="0">
                <a:solidFill>
                  <a:srgbClr val="000066"/>
                </a:solidFill>
              </a:rPr>
              <a:t>»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28215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НАУЧНАЯ НОВИЗНА </a:t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И ПРАКТИЧЕСКАЯ ЗНАЧИМОСТЬ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1412776"/>
            <a:ext cx="1259632" cy="5256584"/>
          </a:xfrm>
          <a:prstGeom prst="ellips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7170" name="Picture 2" descr="http://im0-tub-ru.yandex.net/i?id=637907006-32-72&amp;n=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60000" cy="122727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 marL="544068" indent="-342900">
              <a:lnSpc>
                <a:spcPct val="115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0066"/>
                </a:solidFill>
                <a:ea typeface="Calibri"/>
                <a:cs typeface="Times New Roman"/>
              </a:rPr>
              <a:t>Определение психологической готовности участников основной группы к новому методу обеспечения венозного </a:t>
            </a:r>
            <a:r>
              <a:rPr lang="ru-RU" sz="2000" b="1" dirty="0" smtClean="0">
                <a:solidFill>
                  <a:srgbClr val="000066"/>
                </a:solidFill>
                <a:ea typeface="Calibri"/>
                <a:cs typeface="Times New Roman"/>
              </a:rPr>
              <a:t>доступа</a:t>
            </a:r>
          </a:p>
          <a:p>
            <a:pPr marL="201168" indent="0" algn="ctr">
              <a:lnSpc>
                <a:spcPct val="115000"/>
              </a:lnSpc>
              <a:buClr>
                <a:srgbClr val="C00000"/>
              </a:buClr>
              <a:buNone/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i="1" dirty="0" smtClean="0">
                <a:solidFill>
                  <a:srgbClr val="000066"/>
                </a:solidFill>
                <a:ea typeface="Calibri"/>
              </a:rPr>
              <a:t>исследование </a:t>
            </a:r>
            <a:r>
              <a:rPr lang="ru-RU" sz="2000" i="1" dirty="0">
                <a:solidFill>
                  <a:srgbClr val="000066"/>
                </a:solidFill>
                <a:ea typeface="Calibri"/>
              </a:rPr>
              <a:t>уровня ситуационной тревожности по методике Спилберга – </a:t>
            </a:r>
            <a:r>
              <a:rPr lang="ru-RU" sz="2000" i="1" dirty="0" smtClean="0">
                <a:solidFill>
                  <a:srgbClr val="000066"/>
                </a:solidFill>
                <a:ea typeface="Calibri"/>
              </a:rPr>
              <a:t>Ханина</a:t>
            </a:r>
          </a:p>
          <a:p>
            <a:pPr marL="544068" indent="-342900">
              <a:lnSpc>
                <a:spcPct val="115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000066"/>
                </a:solidFill>
                <a:ea typeface="Calibri"/>
                <a:cs typeface="Times New Roman"/>
              </a:rPr>
              <a:t>Определение </a:t>
            </a:r>
            <a:r>
              <a:rPr lang="ru-RU" sz="2000" b="1" dirty="0">
                <a:solidFill>
                  <a:srgbClr val="000066"/>
                </a:solidFill>
                <a:ea typeface="Calibri"/>
                <a:cs typeface="Times New Roman"/>
              </a:rPr>
              <a:t>интенсивности болевого синдрома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rgbClr val="000066"/>
                </a:solidFill>
              </a:rPr>
              <a:t>5-балльная шкала 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rgbClr val="000066"/>
                </a:solidFill>
              </a:rPr>
              <a:t>вербальных (словесных) оценок (</a:t>
            </a:r>
            <a:r>
              <a:rPr lang="ru-RU" sz="2000" i="1" dirty="0" err="1" smtClean="0">
                <a:solidFill>
                  <a:srgbClr val="000066"/>
                </a:solidFill>
              </a:rPr>
              <a:t>шво</a:t>
            </a:r>
            <a:r>
              <a:rPr lang="ru-RU" sz="2000" i="1" dirty="0" smtClean="0">
                <a:solidFill>
                  <a:srgbClr val="000066"/>
                </a:solidFill>
              </a:rPr>
              <a:t>)</a:t>
            </a:r>
          </a:p>
          <a:p>
            <a:pPr algn="ctr">
              <a:buNone/>
            </a:pP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ИССЛЕДОВАНИЯ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493465"/>
              </p:ext>
            </p:extLst>
          </p:nvPr>
        </p:nvGraphicFramePr>
        <p:xfrm>
          <a:off x="179512" y="4077072"/>
          <a:ext cx="8784976" cy="166696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05291"/>
                <a:gridCol w="2269452"/>
                <a:gridCol w="1056743"/>
                <a:gridCol w="1051650"/>
                <a:gridCol w="1201886"/>
                <a:gridCol w="1009000"/>
                <a:gridCol w="1390954"/>
              </a:tblGrid>
              <a:tr h="597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66"/>
                          </a:solidFill>
                        </a:rPr>
                        <a:t>№</a:t>
                      </a:r>
                      <a:endParaRPr lang="ru-RU" sz="2000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66"/>
                          </a:solidFill>
                        </a:rPr>
                        <a:t>дата</a:t>
                      </a:r>
                      <a:endParaRPr lang="ru-RU" sz="2000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66"/>
                          </a:solidFill>
                        </a:rPr>
                        <a:t>Оценка боли</a:t>
                      </a:r>
                      <a:endParaRPr lang="ru-RU" sz="2000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954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</a:rPr>
                        <a:t>0 баллов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</a:rPr>
                        <a:t>1 балл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</a:rPr>
                        <a:t>2 балла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</a:rPr>
                        <a:t>3 балла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</a:rPr>
                        <a:t>4 балла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92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000066"/>
                          </a:solidFill>
                        </a:rPr>
                        <a:t>боли нет</a:t>
                      </a:r>
                      <a:endParaRPr lang="ru-RU" sz="1400" b="0" dirty="0">
                        <a:solidFill>
                          <a:srgbClr val="00006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000066"/>
                          </a:solidFill>
                        </a:rPr>
                        <a:t>слабая боль</a:t>
                      </a:r>
                      <a:endParaRPr lang="ru-RU" sz="1400" b="0" dirty="0">
                        <a:solidFill>
                          <a:srgbClr val="00006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000066"/>
                          </a:solidFill>
                        </a:rPr>
                        <a:t>боль умеренная</a:t>
                      </a:r>
                      <a:endParaRPr lang="ru-RU" sz="1400" b="0" dirty="0">
                        <a:solidFill>
                          <a:srgbClr val="00006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000066"/>
                          </a:solidFill>
                        </a:rPr>
                        <a:t>боль сильная</a:t>
                      </a:r>
                      <a:endParaRPr lang="ru-RU" sz="1400" b="0" dirty="0">
                        <a:solidFill>
                          <a:srgbClr val="00006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000066"/>
                          </a:solidFill>
                        </a:rPr>
                        <a:t>нестерпимая, самая сильная боль</a:t>
                      </a:r>
                      <a:endParaRPr lang="ru-RU" sz="1400" b="0" dirty="0">
                        <a:solidFill>
                          <a:srgbClr val="000066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458611"/>
          </a:xfrm>
        </p:spPr>
        <p:txBody>
          <a:bodyPr/>
          <a:lstStyle/>
          <a:p>
            <a:pPr marL="800100" lvl="1" indent="-342900">
              <a:lnSpc>
                <a:spcPct val="115000"/>
              </a:lnSpc>
              <a:spcAft>
                <a:spcPts val="1000"/>
              </a:spcAft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1" dirty="0">
                <a:solidFill>
                  <a:srgbClr val="000066"/>
                </a:solidFill>
                <a:ea typeface="Calibri"/>
                <a:cs typeface="Times New Roman"/>
              </a:rPr>
              <a:t>Наблюдение за безопасностью периферического венозного </a:t>
            </a:r>
            <a:r>
              <a:rPr lang="ru-RU" sz="1600" b="1" dirty="0" smtClean="0">
                <a:solidFill>
                  <a:srgbClr val="000066"/>
                </a:solidFill>
                <a:ea typeface="Calibri"/>
                <a:cs typeface="Times New Roman"/>
              </a:rPr>
              <a:t>доступа</a:t>
            </a:r>
            <a:endParaRPr lang="ru-RU" sz="1600" dirty="0" smtClean="0">
              <a:solidFill>
                <a:srgbClr val="000066"/>
              </a:solidFill>
              <a:ea typeface="Calibri"/>
              <a:cs typeface="Times New Roman"/>
            </a:endParaRPr>
          </a:p>
          <a:p>
            <a:pPr marL="457200" lvl="1" indent="0">
              <a:lnSpc>
                <a:spcPct val="115000"/>
              </a:lnSpc>
              <a:spcAft>
                <a:spcPts val="1000"/>
              </a:spcAft>
              <a:buClr>
                <a:srgbClr val="C00000"/>
              </a:buClr>
              <a:buNone/>
            </a:pPr>
            <a:r>
              <a:rPr lang="ru-RU" sz="2000" i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Протокол катетеризации вен</a:t>
            </a:r>
          </a:p>
          <a:p>
            <a:pPr marL="457200" lvl="1" indent="0">
              <a:spcAft>
                <a:spcPts val="1000"/>
              </a:spcAft>
              <a:buClr>
                <a:srgbClr val="C00000"/>
              </a:buClr>
              <a:buNone/>
            </a:pPr>
            <a:r>
              <a:rPr lang="ru-RU" sz="2000" i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Лист наблюдения за инфузией                                                                            посредством иглы</a:t>
            </a:r>
            <a:endParaRPr lang="ru-RU" sz="2000" i="1" u="sng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ИССЛЕДОВАНИЯ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69726"/>
              </p:ext>
            </p:extLst>
          </p:nvPr>
        </p:nvGraphicFramePr>
        <p:xfrm>
          <a:off x="5364086" y="908719"/>
          <a:ext cx="3552057" cy="583265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04786"/>
                <a:gridCol w="606007"/>
                <a:gridCol w="178841"/>
                <a:gridCol w="239260"/>
                <a:gridCol w="266183"/>
                <a:gridCol w="850973"/>
                <a:gridCol w="606007"/>
              </a:tblGrid>
              <a:tr h="286297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Размер катетера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22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20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рука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/>
                        <a:t>Доминир</a:t>
                      </a:r>
                      <a:r>
                        <a:rPr lang="ru-RU" sz="800" dirty="0"/>
                        <a:t>.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431818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Не </a:t>
                      </a:r>
                      <a:r>
                        <a:rPr lang="ru-RU" sz="800" dirty="0" err="1"/>
                        <a:t>доминир</a:t>
                      </a:r>
                      <a:r>
                        <a:rPr lang="ru-RU" sz="800" dirty="0"/>
                        <a:t>.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5521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Количество попыток для катетеризации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5521">
                <a:tc rowSpan="4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Место установки катетера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vert="vert270" anchor="ctr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Вены кисти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5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Вены предплечья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5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Вены в области локтевого сгиба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5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Вены плеча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70662">
                <a:tc rowSpan="6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Причина удаления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vert="vert270" anchor="ctr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Окончание инфузионной терапии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2847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Плановая замена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0738" marR="40738" marT="0" marB="0"/>
                </a:tc>
              </a:tr>
              <a:tr h="145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Удален пациентом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5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Развитие осложнений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5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Указать осложнение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5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Другая причина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55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Дата установки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Время установки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55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Дата удаления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Время удаления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077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Процедура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Дата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40776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Оценка места катетеризации по шкале флебитов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0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3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3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3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3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4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4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4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4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Оценка места катетеризации по шкале инфильтрации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0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0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1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1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2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2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3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3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3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3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4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4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4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4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Замена повязки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Да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Да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Да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Да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140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Нет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/>
                        <a:t>Нет</a:t>
                      </a:r>
                      <a:endParaRPr lang="ru-RU" sz="8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Нет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Нет</a:t>
                      </a:r>
                      <a:endParaRPr lang="ru-RU" sz="8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  <a:tr h="214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Замена в/м на в/в инъекции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05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в/м инъекции          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05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в/в инъекции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72761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Введение стилета (время)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72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72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937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72761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Удаление стилета (время)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72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72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937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  <a:tc gridSpan="3">
                  <a:txBody>
                    <a:bodyPr/>
                    <a:lstStyle/>
                    <a:p>
                      <a:endParaRPr lang="ru-RU" sz="400"/>
                    </a:p>
                  </a:txBody>
                  <a:tcPr marL="40738" marR="407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 dirty="0"/>
                    </a:p>
                  </a:txBody>
                  <a:tcPr marL="40738" marR="407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/>
                </a:tc>
              </a:tr>
              <a:tr h="105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Ф.И.О м/с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  <a:tc gridSpan="3">
                  <a:txBody>
                    <a:bodyPr/>
                    <a:lstStyle/>
                    <a:p>
                      <a:endParaRPr lang="ru-RU" sz="400"/>
                    </a:p>
                  </a:txBody>
                  <a:tcPr marL="40738" marR="4073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"/>
                    </a:p>
                  </a:txBody>
                  <a:tcPr marL="40738" marR="4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38" marR="40738" marT="0" marB="0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461834"/>
              </p:ext>
            </p:extLst>
          </p:nvPr>
        </p:nvGraphicFramePr>
        <p:xfrm>
          <a:off x="539550" y="2586226"/>
          <a:ext cx="4608514" cy="416203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23374"/>
                <a:gridCol w="823374"/>
                <a:gridCol w="315404"/>
                <a:gridCol w="315404"/>
                <a:gridCol w="392322"/>
                <a:gridCol w="392322"/>
                <a:gridCol w="315404"/>
                <a:gridCol w="274458"/>
                <a:gridCol w="274458"/>
                <a:gridCol w="235448"/>
                <a:gridCol w="235169"/>
                <a:gridCol w="211377"/>
              </a:tblGrid>
              <a:tr h="160842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процедура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дата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26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16626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Количество попыток для венепункции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166263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Место венепункции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/>
                        <a:t>Вены кисти</a:t>
                      </a:r>
                      <a:endParaRPr lang="ru-RU" sz="6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166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Вены предплечья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3063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Вены в области локтевого сгиба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166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Вены плеча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16626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Время установки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16626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Время удаления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160842">
                <a:tc rowSpan="5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Оценка места венепункции по шкале флебитов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0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0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084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1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1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084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2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084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3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3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3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084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4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0842">
                <a:tc rowSpan="5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Оценка места венепункции по шкале инфильтрации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0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0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0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084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1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1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084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2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2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2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084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3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084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 b="1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4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4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4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4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4</a:t>
                      </a:r>
                      <a:endParaRPr lang="ru-RU" sz="10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626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Образование гематомы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 anchor="ctr"/>
                </a:tc>
              </a:tr>
              <a:tr h="16626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в/в инъекции (кол-во)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16626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в/м инъекции (кол-во)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  <a:tr h="16626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/>
                        <a:t>Ф.И.О м/с</a:t>
                      </a:r>
                      <a:endParaRPr lang="ru-RU" sz="600" b="1" dirty="0">
                        <a:solidFill>
                          <a:srgbClr val="00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66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525" marR="39525" marT="0" marB="0"/>
                </a:tc>
              </a:tr>
            </a:tbl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4427984" y="1052736"/>
            <a:ext cx="864096" cy="288032"/>
          </a:xfrm>
          <a:prstGeom prst="rightArrow">
            <a:avLst>
              <a:gd name="adj1" fmla="val 24111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275856" y="2060848"/>
            <a:ext cx="288032" cy="432048"/>
          </a:xfrm>
          <a:prstGeom prst="downArrow">
            <a:avLst>
              <a:gd name="adj1" fmla="val 24111"/>
              <a:gd name="adj2" fmla="val 50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8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3571</TotalTime>
  <Words>1246</Words>
  <Application>Microsoft Office PowerPoint</Application>
  <PresentationFormat>Экран (4:3)</PresentationFormat>
  <Paragraphs>463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II проект Омской региональной общественной организации «Омская профессиональная сестринская ассоциация»  «Исследования в сестринском деле» 2013 — 2014 гг.       БЕЗОПАСНОСТЬ  ПЕРИФЕРИЧЕСКОГО ВЕНОЗНОГО ДОСТУПА  В ГЕРИАТРИЧЕСКОЙ ПРАКТИКЕ      </vt:lpstr>
      <vt:lpstr>АКТУАЛЬНОСТЬ ТЕМЫ </vt:lpstr>
      <vt:lpstr>ЦЕЛЬ ИССЛЕДОВАНИЯ</vt:lpstr>
      <vt:lpstr>Презентация PowerPoint</vt:lpstr>
      <vt:lpstr>ИССЛЕДОВАТЕЛЬСКАЯ КОМАНДА</vt:lpstr>
      <vt:lpstr>ДИЗАЙН ИССЛЕДОВАНИЯ</vt:lpstr>
      <vt:lpstr>НАУЧНАЯ НОВИЗНА  И ПРАКТИЧЕСКАЯ ЗНАЧИМОСТЬ</vt:lpstr>
      <vt:lpstr>МЕТОДЫ ИССЛЕДОВАНИЯ</vt:lpstr>
      <vt:lpstr>МЕТОДЫ ИССЛЕДОВАНИЯ</vt:lpstr>
      <vt:lpstr>МЕТОДЫ ИССЛЕДОВАНИЯ  оценка осложнений</vt:lpstr>
      <vt:lpstr>Презентация PowerPoint</vt:lpstr>
      <vt:lpstr>ОЦЕНКА СИТУАЦИОННОЙ ТРЕВОЖНОСТИ</vt:lpstr>
      <vt:lpstr> КОЛИЧЕСТВО ВЕНЕПУНКЦИЙ И НЕУДАЧНЫХ ПОПЫТОК ВНУТРИВЕННЫХ ИНЪЕКЦИЙ ПРИ ПРОВЕДЕНИИ ИНФУЗИОННОЙ ТЕРАПИИ</vt:lpstr>
      <vt:lpstr>УРОВЕНЬ БОЛИ  ПРИ ОБЕСПЕЧЕНИИ ВЕНОЗНОГО ДОСТУПА</vt:lpstr>
      <vt:lpstr>Оценка степени инфузионного флебита  и инфильтрации</vt:lpstr>
      <vt:lpstr>Частота случаев местных гематом</vt:lpstr>
      <vt:lpstr>ЗАМЕЩЕНИЕ ВНУТРИМЫШЕЧНОЙ АНТИБИОТИКОТЕРАПИИ  </vt:lpstr>
      <vt:lpstr>РЕЗУЛЬТАТЫ ИССЛЕДОВАНИЯ</vt:lpstr>
      <vt:lpstr>       БЛАГОДАРЮ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 ПЕРИФЕРИЧЕСКОГО ВЕНОЗНОГО ДОСТУПА  В ГЕРИАТРИЧЕСКОЙ ПРАКТИКЕ</dc:title>
  <dc:creator>Admin</dc:creator>
  <cp:lastModifiedBy>Sveta</cp:lastModifiedBy>
  <cp:revision>276</cp:revision>
  <dcterms:created xsi:type="dcterms:W3CDTF">2013-03-29T03:02:37Z</dcterms:created>
  <dcterms:modified xsi:type="dcterms:W3CDTF">2014-04-05T10:05:19Z</dcterms:modified>
</cp:coreProperties>
</file>