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1"/>
  </p:notesMasterIdLst>
  <p:sldIdLst>
    <p:sldId id="264" r:id="rId2"/>
    <p:sldId id="296" r:id="rId3"/>
    <p:sldId id="297" r:id="rId4"/>
    <p:sldId id="270" r:id="rId5"/>
    <p:sldId id="278" r:id="rId6"/>
    <p:sldId id="281" r:id="rId7"/>
    <p:sldId id="265" r:id="rId8"/>
    <p:sldId id="266" r:id="rId9"/>
    <p:sldId id="298" r:id="rId10"/>
    <p:sldId id="272" r:id="rId11"/>
    <p:sldId id="274" r:id="rId12"/>
    <p:sldId id="291" r:id="rId13"/>
    <p:sldId id="282" r:id="rId14"/>
    <p:sldId id="287" r:id="rId15"/>
    <p:sldId id="288" r:id="rId16"/>
    <p:sldId id="290" r:id="rId17"/>
    <p:sldId id="294" r:id="rId18"/>
    <p:sldId id="295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95" d="100"/>
          <a:sy n="95" d="100"/>
        </p:scale>
        <p:origin x="-186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половой принадлежности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0227568858773231E-2"/>
                  <c:y val="-2.4888644286668645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+mj-lt"/>
                      </a:rPr>
                      <a:t>мужчины </a:t>
                    </a:r>
                    <a:r>
                      <a:rPr lang="ru-RU" sz="1600" dirty="0">
                        <a:latin typeface="+mj-lt"/>
                      </a:rPr>
                      <a:t>18</a:t>
                    </a: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-1.3116638536632481E-2"/>
                  <c:y val="-9.8743411350021917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+mj-lt"/>
                      </a:rPr>
                      <a:t>женщины </a:t>
                    </a:r>
                    <a:r>
                      <a:rPr lang="ru-RU" sz="1600" dirty="0">
                        <a:latin typeface="+mj-lt"/>
                      </a:rPr>
                      <a:t>12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Лист1!$A$2:$A$3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Лист1!$B$2:$B$3</c:f>
              <c:numCache>
                <c:formatCode>0</c:formatCode>
                <c:ptCount val="2"/>
                <c:pt idx="0">
                  <c:v>18</c:v>
                </c:pt>
                <c:pt idx="1">
                  <c:v>12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4"/>
  <c:chart>
    <c:view3D>
      <c:rotY val="40"/>
      <c:depthPercent val="100"/>
      <c:perspective val="30"/>
    </c:view3D>
    <c:plotArea>
      <c:layout>
        <c:manualLayout>
          <c:layoutTarget val="inner"/>
          <c:xMode val="edge"/>
          <c:yMode val="edge"/>
          <c:x val="0.14277245796141891"/>
          <c:y val="8.5317865801126047E-2"/>
          <c:w val="0.67179988552511805"/>
          <c:h val="0.75956322253611464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30-40 лет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0.48000000000000015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40-60 лет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0.52</c:v>
                </c:pt>
              </c:numCache>
            </c:numRef>
          </c:val>
        </c:ser>
        <c:shape val="cone"/>
        <c:axId val="90738688"/>
        <c:axId val="98429952"/>
        <c:axId val="72276608"/>
      </c:bar3DChart>
      <c:catAx>
        <c:axId val="90738688"/>
        <c:scaling>
          <c:orientation val="minMax"/>
        </c:scaling>
        <c:axPos val="b"/>
        <c:numFmt formatCode="General" sourceLinked="1"/>
        <c:tickLblPos val="nextTo"/>
        <c:crossAx val="98429952"/>
        <c:crosses val="autoZero"/>
        <c:auto val="1"/>
        <c:lblAlgn val="ctr"/>
        <c:lblOffset val="100"/>
      </c:catAx>
      <c:valAx>
        <c:axId val="98429952"/>
        <c:scaling>
          <c:orientation val="minMax"/>
        </c:scaling>
        <c:axPos val="l"/>
        <c:majorGridlines/>
        <c:numFmt formatCode="0%" sourceLinked="1"/>
        <c:tickLblPos val="nextTo"/>
        <c:crossAx val="90738688"/>
        <c:crosses val="autoZero"/>
        <c:crossBetween val="between"/>
      </c:valAx>
      <c:serAx>
        <c:axId val="72276608"/>
        <c:scaling>
          <c:orientation val="minMax"/>
        </c:scaling>
        <c:delete val="1"/>
        <c:axPos val="b"/>
        <c:tickLblPos val="none"/>
        <c:crossAx val="98429952"/>
        <c:crosses val="autoZero"/>
      </c:serAx>
      <c:spPr>
        <a:noFill/>
        <a:ln w="18611">
          <a:noFill/>
        </a:ln>
      </c:spPr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txPr>
    <a:bodyPr/>
    <a:lstStyle/>
    <a:p>
      <a:pPr>
        <a:defRPr sz="131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7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4.1798075891108469E-2"/>
          <c:y val="0.11167369344924123"/>
          <c:w val="0.55049786628733999"/>
          <c:h val="0.8394793926247291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рабочие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Sheet1!$B$1:$D$1</c:f>
              <c:strCache>
                <c:ptCount val="3"/>
                <c:pt idx="0">
                  <c:v>рабочие</c:v>
                </c:pt>
                <c:pt idx="1">
                  <c:v>служащие</c:v>
                </c:pt>
                <c:pt idx="2">
                  <c:v>пенсионеры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17</c:v>
                </c:pt>
                <c:pt idx="1">
                  <c:v>5</c:v>
                </c:pt>
                <c:pt idx="2">
                  <c:v>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359076253657882"/>
          <c:y val="0.29673758584568122"/>
          <c:w val="0.27065639730188396"/>
          <c:h val="0.30276054233816868"/>
        </c:manualLayout>
      </c:layout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3"/>
  <c:chart>
    <c:title>
      <c:tx>
        <c:rich>
          <a:bodyPr/>
          <a:lstStyle/>
          <a:p>
            <a:pPr>
              <a:defRPr sz="1600">
                <a:latin typeface="+mj-lt"/>
              </a:defRPr>
            </a:pPr>
            <a:r>
              <a:rPr lang="ru-RU" sz="1600" dirty="0" smtClean="0">
                <a:latin typeface="+mj-lt"/>
              </a:rPr>
              <a:t>Первые  </a:t>
            </a:r>
            <a:r>
              <a:rPr lang="ru-RU" sz="1600" dirty="0">
                <a:latin typeface="+mj-lt"/>
              </a:rPr>
              <a:t>сутки пребывания пациента в </a:t>
            </a:r>
            <a:r>
              <a:rPr lang="ru-RU" sz="1600" dirty="0" smtClean="0">
                <a:latin typeface="+mj-lt"/>
              </a:rPr>
              <a:t>отделении реанимации</a:t>
            </a:r>
            <a:endParaRPr lang="ru-RU" sz="1600" dirty="0">
              <a:latin typeface="+mj-lt"/>
            </a:endParaRPr>
          </a:p>
        </c:rich>
      </c:tx>
      <c:layout>
        <c:manualLayout>
          <c:xMode val="edge"/>
          <c:yMode val="edge"/>
          <c:x val="0.17412923716291673"/>
          <c:y val="4.8895479245070525E-2"/>
        </c:manualLayout>
      </c:layout>
    </c:title>
    <c:view3D>
      <c:depthPercent val="100"/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первые  сутки пребывания пациента в отделении</c:v>
                </c:pt>
              </c:strCache>
            </c:strRef>
          </c:tx>
          <c:dLbls>
            <c:txPr>
              <a:bodyPr/>
              <a:lstStyle/>
              <a:p>
                <a:pPr>
                  <a:defRPr sz="955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внутривенное введение</c:v>
                </c:pt>
                <c:pt idx="1">
                  <c:v>внутримышечное введение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</c:v>
                </c:pt>
                <c:pt idx="1">
                  <c:v>49</c:v>
                </c:pt>
              </c:numCache>
            </c:numRef>
          </c:val>
        </c:ser>
        <c:shape val="cylinder"/>
        <c:axId val="105058304"/>
        <c:axId val="105059840"/>
        <c:axId val="0"/>
      </c:bar3DChart>
      <c:catAx>
        <c:axId val="105058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5059840"/>
        <c:crosses val="autoZero"/>
        <c:auto val="1"/>
        <c:lblAlgn val="ctr"/>
        <c:lblOffset val="100"/>
      </c:catAx>
      <c:valAx>
        <c:axId val="105059840"/>
        <c:scaling>
          <c:orientation val="minMax"/>
          <c:max val="100"/>
        </c:scaling>
        <c:axPos val="l"/>
        <c:majorGridlines/>
        <c:minorGridlines/>
        <c:numFmt formatCode="General" sourceLinked="1"/>
        <c:tickLblPos val="nextTo"/>
        <c:crossAx val="105058304"/>
        <c:crosses val="autoZero"/>
        <c:crossBetween val="between"/>
      </c:valAx>
      <c:spPr>
        <a:noFill/>
        <a:ln w="17319">
          <a:noFill/>
        </a:ln>
      </c:spPr>
    </c:plotArea>
    <c:plotVisOnly val="1"/>
    <c:dispBlanksAs val="gap"/>
  </c:chart>
  <c:txPr>
    <a:bodyPr/>
    <a:lstStyle/>
    <a:p>
      <a:pPr>
        <a:defRPr sz="1227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9"/>
  <c:chart>
    <c:title>
      <c:tx>
        <c:rich>
          <a:bodyPr/>
          <a:lstStyle/>
          <a:p>
            <a:pPr>
              <a:defRPr sz="1600">
                <a:latin typeface="+mj-lt"/>
              </a:defRPr>
            </a:pPr>
            <a:r>
              <a:rPr lang="ru-RU" sz="1600" dirty="0">
                <a:latin typeface="+mj-lt"/>
              </a:rPr>
              <a:t>При переводе в профильное отделение</a:t>
            </a:r>
          </a:p>
        </c:rich>
      </c:tx>
      <c:layout>
        <c:manualLayout>
          <c:xMode val="edge"/>
          <c:yMode val="edge"/>
          <c:x val="0.1772805507745267"/>
          <c:y val="2.1212121212121213E-2"/>
        </c:manualLayout>
      </c:layout>
    </c:title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0.10154905335628232"/>
          <c:y val="0.1191564409558349"/>
          <c:w val="0.85714285714285743"/>
          <c:h val="0.7571631725371356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III сутки</c:v>
                </c:pt>
              </c:strCache>
            </c:strRef>
          </c:tx>
          <c:dLbls>
            <c:txPr>
              <a:bodyPr/>
              <a:lstStyle/>
              <a:p>
                <a:pPr>
                  <a:defRPr sz="902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внутривенное введение</c:v>
                </c:pt>
                <c:pt idx="1">
                  <c:v>внутримышечное введение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</c:v>
                </c:pt>
                <c:pt idx="1">
                  <c:v>59</c:v>
                </c:pt>
              </c:numCache>
            </c:numRef>
          </c:val>
        </c:ser>
        <c:shape val="cylinder"/>
        <c:axId val="105321984"/>
        <c:axId val="105323520"/>
        <c:axId val="105030976"/>
      </c:bar3DChart>
      <c:catAx>
        <c:axId val="105321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5323520"/>
        <c:crosses val="autoZero"/>
        <c:auto val="1"/>
        <c:lblAlgn val="ctr"/>
        <c:lblOffset val="100"/>
      </c:catAx>
      <c:valAx>
        <c:axId val="105323520"/>
        <c:scaling>
          <c:orientation val="minMax"/>
          <c:max val="100"/>
        </c:scaling>
        <c:axPos val="l"/>
        <c:majorGridlines/>
        <c:minorGridlines/>
        <c:numFmt formatCode="General" sourceLinked="1"/>
        <c:minorTickMark val="in"/>
        <c:tickLblPos val="nextTo"/>
        <c:crossAx val="105321984"/>
        <c:crosses val="autoZero"/>
        <c:crossBetween val="between"/>
        <c:majorUnit val="20"/>
      </c:valAx>
      <c:serAx>
        <c:axId val="105030976"/>
        <c:scaling>
          <c:orientation val="minMax"/>
        </c:scaling>
        <c:delete val="1"/>
        <c:axPos val="b"/>
        <c:tickLblPos val="none"/>
        <c:crossAx val="105323520"/>
        <c:crosses val="autoZero"/>
      </c:serAx>
      <c:spPr>
        <a:noFill/>
        <a:ln w="19101">
          <a:noFill/>
        </a:ln>
      </c:spPr>
    </c:plotArea>
    <c:plotVisOnly val="1"/>
    <c:dispBlanksAs val="gap"/>
  </c:chart>
  <c:txPr>
    <a:bodyPr/>
    <a:lstStyle/>
    <a:p>
      <a:pPr>
        <a:defRPr sz="1354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0"/>
  <c:chart>
    <c:title>
      <c:tx>
        <c:rich>
          <a:bodyPr/>
          <a:lstStyle/>
          <a:p>
            <a:pPr>
              <a:defRPr/>
            </a:pPr>
            <a:r>
              <a:rPr lang="ru-RU" dirty="0"/>
              <a:t>При переводе в профильное отделение</a:t>
            </a:r>
          </a:p>
        </c:rich>
      </c:tx>
      <c:layout>
        <c:manualLayout>
          <c:xMode val="edge"/>
          <c:yMode val="edge"/>
          <c:x val="0.13420133815332391"/>
          <c:y val="1.4037398671043512E-3"/>
        </c:manualLayout>
      </c:layout>
    </c:title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0.10245481323568179"/>
          <c:y val="0.19120836500854796"/>
          <c:w val="0.86552189709910765"/>
          <c:h val="0.70698569069703332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самочувствие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1.6</c:v>
                </c:pt>
                <c:pt idx="1">
                  <c:v>3.2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активность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1.5</c:v>
                </c:pt>
                <c:pt idx="1">
                  <c:v>3.4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настроение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1.7</c:v>
                </c:pt>
                <c:pt idx="1">
                  <c:v>3.5</c:v>
                </c:pt>
              </c:numCache>
            </c:numRef>
          </c:val>
        </c:ser>
        <c:gapWidth val="75"/>
        <c:shape val="cylinder"/>
        <c:axId val="105423616"/>
        <c:axId val="105425152"/>
        <c:axId val="106496000"/>
      </c:bar3DChart>
      <c:catAx>
        <c:axId val="1054236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597"/>
            </a:pPr>
            <a:endParaRPr lang="ru-RU"/>
          </a:p>
        </c:txPr>
        <c:crossAx val="105425152"/>
        <c:crosses val="autoZero"/>
        <c:auto val="1"/>
        <c:lblAlgn val="ctr"/>
        <c:lblOffset val="100"/>
      </c:catAx>
      <c:valAx>
        <c:axId val="105425152"/>
        <c:scaling>
          <c:orientation val="minMax"/>
          <c:max val="4"/>
        </c:scaling>
        <c:axPos val="l"/>
        <c:majorGridlines/>
        <c:minorGridlines/>
        <c:numFmt formatCode="General" sourceLinked="1"/>
        <c:maj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05423616"/>
        <c:crosses val="autoZero"/>
        <c:crossBetween val="between"/>
        <c:majorUnit val="0.5"/>
      </c:valAx>
      <c:serAx>
        <c:axId val="106496000"/>
        <c:scaling>
          <c:orientation val="minMax"/>
        </c:scaling>
        <c:delete val="1"/>
        <c:axPos val="b"/>
        <c:tickLblPos val="none"/>
        <c:crossAx val="105425152"/>
        <c:crosses val="autoZero"/>
      </c:serAx>
      <c:spPr>
        <a:noFill/>
        <a:ln w="15164">
          <a:noFill/>
        </a:ln>
      </c:spPr>
    </c:plotArea>
    <c:legend>
      <c:legendPos val="l"/>
      <c:layout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</c:chart>
  <c:txPr>
    <a:bodyPr/>
    <a:lstStyle/>
    <a:p>
      <a:pPr>
        <a:defRPr sz="1075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/>
              <a:t> </a:t>
            </a:r>
            <a:r>
              <a:rPr lang="ru-RU" dirty="0" smtClean="0"/>
              <a:t>Первые</a:t>
            </a:r>
            <a:r>
              <a:rPr lang="ru-RU" baseline="0" dirty="0" smtClean="0"/>
              <a:t> сутки пребывания пациента в отделении</a:t>
            </a:r>
            <a:r>
              <a:rPr lang="ru-RU" dirty="0" smtClean="0"/>
              <a:t> </a:t>
            </a:r>
            <a:endParaRPr lang="ru-RU" dirty="0"/>
          </a:p>
        </c:rich>
      </c:tx>
      <c:layout>
        <c:manualLayout>
          <c:xMode val="edge"/>
          <c:yMode val="edge"/>
          <c:x val="0.15657372790936649"/>
          <c:y val="5.1186048063690667E-3"/>
        </c:manualLayout>
      </c:layout>
    </c:title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7.9767463601296523E-2"/>
          <c:y val="0.21969494621304583"/>
          <c:w val="0.72413694138412255"/>
          <c:h val="0.5785262291323490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самочувствие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1.9</c:v>
                </c:pt>
                <c:pt idx="1">
                  <c:v>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активность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1.7</c:v>
                </c:pt>
                <c:pt idx="1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настроение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внутримышечное  введение</c:v>
                </c:pt>
                <c:pt idx="1">
                  <c:v>внутривенное введение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1.8</c:v>
                </c:pt>
                <c:pt idx="1">
                  <c:v>1.7</c:v>
                </c:pt>
              </c:numCache>
            </c:numRef>
          </c:val>
        </c:ser>
        <c:shape val="cylinder"/>
        <c:axId val="106638336"/>
        <c:axId val="106644224"/>
        <c:axId val="0"/>
      </c:bar3DChart>
      <c:catAx>
        <c:axId val="1066383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06644224"/>
        <c:crosses val="autoZero"/>
        <c:auto val="1"/>
        <c:lblAlgn val="ctr"/>
        <c:lblOffset val="100"/>
      </c:catAx>
      <c:valAx>
        <c:axId val="106644224"/>
        <c:scaling>
          <c:orientation val="minMax"/>
          <c:max val="4"/>
        </c:scaling>
        <c:axPos val="l"/>
        <c:majorGridlines/>
        <c:numFmt formatCode="General" sourceLinked="1"/>
        <c:majorTickMark val="none"/>
        <c:tickLblPos val="nextTo"/>
        <c:crossAx val="106638336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77181352940965431"/>
          <c:y val="6.666666666666668E-2"/>
          <c:w val="0.22488092195769341"/>
          <c:h val="0.48888772815180315"/>
        </c:manualLayout>
      </c:layout>
    </c:legend>
    <c:plotVisOnly val="1"/>
    <c:dispBlanksAs val="gap"/>
  </c:chart>
  <c:txPr>
    <a:bodyPr/>
    <a:lstStyle/>
    <a:p>
      <a:pPr>
        <a:defRPr sz="105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C9877F6-81AA-49B6-A969-A1BFD3251E0F}" type="datetimeFigureOut">
              <a:rPr lang="ru-RU"/>
              <a:pPr>
                <a:defRPr/>
              </a:pPr>
              <a:t>24.02.2014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38135AC-9A83-490C-9360-3E5D1A8425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 Куратор – Л.Б.Куянова главная медицинская сестра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 dirty="0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 dirty="0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 dirty="0"/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 dirty="0"/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 dirty="0"/>
                </a:p>
              </p:txBody>
            </p:sp>
          </p:grpSp>
        </p:grpSp>
      </p:grpSp>
      <p:sp>
        <p:nvSpPr>
          <p:cNvPr id="1218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 dirty="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4CB47-BEBE-4BA0-913E-6AD6837DC4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13CEA-66D7-44C5-82CC-A044633CD6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C28CD-B25B-4C34-A171-9CEF2ACF57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178A1-0299-4DD0-8AE3-A79B2DA572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040E2-C64B-47C4-B651-E631E29E16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B32C4-32B5-44DC-82A9-D45CFC4777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F1B5B-ACCC-4BE7-B78E-0969B51F35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A949F-EBA3-4147-AECB-8509B50F42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F2D9E-61CE-4AD3-AD00-12C24A4BB1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13A48-D907-4EFE-B8DC-9E3E7EF3CB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BF2BB-179A-4DBB-9D93-BA412F19C3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36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120837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38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120839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0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1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2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3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4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5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6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7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48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0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 dirty="0"/>
            </a:p>
          </p:txBody>
        </p:sp>
        <p:sp>
          <p:nvSpPr>
            <p:cNvPr id="120851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2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3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4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5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6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7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8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59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60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0861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59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60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0866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0867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0868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ED9365A2-EDB2-4850-970A-565120B576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1" r:id="rId2"/>
    <p:sldLayoutId id="2147483770" r:id="rId3"/>
    <p:sldLayoutId id="2147483769" r:id="rId4"/>
    <p:sldLayoutId id="2147483768" r:id="rId5"/>
    <p:sldLayoutId id="2147483767" r:id="rId6"/>
    <p:sldLayoutId id="2147483766" r:id="rId7"/>
    <p:sldLayoutId id="2147483765" r:id="rId8"/>
    <p:sldLayoutId id="2147483764" r:id="rId9"/>
    <p:sldLayoutId id="2147483763" r:id="rId10"/>
    <p:sldLayoutId id="21474837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609600"/>
            <a:ext cx="7720013" cy="1143000"/>
          </a:xfrm>
        </p:spPr>
        <p:txBody>
          <a:bodyPr/>
          <a:lstStyle/>
          <a:p>
            <a:pPr algn="ctr">
              <a:defRPr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II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проект ОПСА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«Исследования в сестринском деле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2013 - 2014 г.г.»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75" y="2286000"/>
            <a:ext cx="7477125" cy="43338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Оптимизация инъекционной терапии у пациентов отделения реанимации и интенсивной терапии.</a:t>
            </a:r>
          </a:p>
          <a:p>
            <a:pPr>
              <a:defRPr/>
            </a:pPr>
            <a:endParaRPr lang="ru-RU" sz="2000" dirty="0" smtClean="0"/>
          </a:p>
          <a:p>
            <a:pPr marL="0" indent="0" algn="r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Е.А. Буданова,</a:t>
            </a:r>
          </a:p>
          <a:p>
            <a:pPr marL="0" indent="0" algn="r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медицинская сестра – исследователь,</a:t>
            </a:r>
          </a:p>
          <a:p>
            <a:pPr marL="0" indent="0" algn="r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старшая медицинская сестра отделения </a:t>
            </a:r>
          </a:p>
          <a:p>
            <a:pPr marL="0" indent="0" algn="r"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анестезиологии и реанимации БУЗОО "Тарская ЦРБ" </a:t>
            </a:r>
          </a:p>
          <a:p>
            <a:pPr>
              <a:defRPr/>
            </a:pPr>
            <a:endParaRPr lang="ru-RU" sz="2800" i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Размер выборки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88" y="1214438"/>
            <a:ext cx="7643812" cy="5033962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+mj-lt"/>
              </a:rPr>
              <a:t>Все пациенты, находящиеся в сознании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Критерии включения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 Пациенты в сознании, адекватные, способные   отвечать на вопросы, возраст 30-60 лет.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 Пребывание в ОРИТ более 24 часов.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+mj-lt"/>
              </a:rPr>
              <a:t>       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Критерии исключения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Терминальное и коматозное состояние, тяжелая сопутствующая патология, обширные оперативные вмешательства, политравма, пациенты в возрасте до 30 лет и старше 60 лет, отказ от участия в исследовании.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500188" y="214313"/>
            <a:ext cx="7515225" cy="852487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Методы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8429652" cy="5857892"/>
          </a:xfrm>
        </p:spPr>
        <p:txBody>
          <a:bodyPr/>
          <a:lstStyle/>
          <a:p>
            <a:pPr lvl="1">
              <a:buNone/>
            </a:pP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   </a:t>
            </a:r>
            <a:r>
              <a:rPr lang="ru-RU" sz="2400" dirty="0" smtClean="0">
                <a:latin typeface="+mj-lt"/>
              </a:rPr>
              <a:t>Работа была построена </a:t>
            </a:r>
            <a:r>
              <a:rPr lang="ru-RU" sz="2400" dirty="0" smtClean="0">
                <a:latin typeface="+mj-lt"/>
              </a:rPr>
              <a:t>на анализе эмоционального состояния  30 </a:t>
            </a:r>
            <a:r>
              <a:rPr lang="ru-RU" sz="2400" dirty="0" smtClean="0">
                <a:latin typeface="+mj-lt"/>
              </a:rPr>
              <a:t>пациентов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smtClean="0">
                <a:latin typeface="+mj-lt"/>
              </a:rPr>
              <a:t>госпитализированных в отделение реанимации и интенсивной терапии БУЗОО "Тарская ЦРБ" в период с 09.06 2013г.-31.01.2014г., получающих лечебную терапию методом внутримышечного введения лекарственных средств, и пациентов, получающих аналогичную терапию методом внутривенного введения лекарственных средств, посредством периферического венозного катетера. Исследуемая группа пациентов рассматривалась по социальному статусу, по возрасту, по полу.</a:t>
            </a:r>
          </a:p>
          <a:p>
            <a:endParaRPr lang="ru-RU" sz="24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1547812" y="404812"/>
          <a:ext cx="5238766" cy="1809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482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8" name="Диаграмма 1"/>
          <p:cNvGraphicFramePr>
            <a:graphicFrameLocks/>
          </p:cNvGraphicFramePr>
          <p:nvPr/>
        </p:nvGraphicFramePr>
        <p:xfrm>
          <a:off x="1500166" y="2571744"/>
          <a:ext cx="4176712" cy="2657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5643570" y="2571744"/>
          <a:ext cx="4028292" cy="242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571604" y="5214950"/>
            <a:ext cx="702312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Из 30 пациентов </a:t>
            </a:r>
            <a:r>
              <a:rPr lang="ru-RU" sz="2000" b="1" dirty="0" smtClean="0"/>
              <a:t>было</a:t>
            </a:r>
            <a:r>
              <a:rPr lang="ru-RU" sz="2000" b="1" dirty="0" smtClean="0"/>
              <a:t> 12  женщин, 18 мужчин. </a:t>
            </a:r>
            <a:r>
              <a:rPr lang="ru-RU" sz="2000" b="1" dirty="0"/>
              <a:t>По социальному </a:t>
            </a:r>
            <a:r>
              <a:rPr lang="ru-RU" sz="2000" b="1" dirty="0" smtClean="0"/>
              <a:t>статусу: рабочие – 17 чел.; служащие – </a:t>
            </a:r>
            <a:r>
              <a:rPr lang="ru-RU" sz="2000" b="1" dirty="0" smtClean="0"/>
              <a:t>5 чел</a:t>
            </a:r>
            <a:r>
              <a:rPr lang="ru-RU" sz="2000" b="1" dirty="0" smtClean="0"/>
              <a:t>., пенсионеры – </a:t>
            </a:r>
            <a:r>
              <a:rPr lang="ru-RU" sz="2000" b="1" dirty="0" smtClean="0"/>
              <a:t>8 чел</a:t>
            </a:r>
            <a:r>
              <a:rPr lang="ru-RU" sz="2000" b="1" dirty="0" smtClean="0"/>
              <a:t>. </a:t>
            </a:r>
            <a:r>
              <a:rPr lang="ru-RU" sz="2000" b="1" dirty="0"/>
              <a:t>Возрастная категория состояла из пациентов 30-60 </a:t>
            </a:r>
            <a:r>
              <a:rPr lang="ru-RU" sz="2000" b="1" dirty="0" smtClean="0"/>
              <a:t>лет (рис.1).</a:t>
            </a:r>
            <a:endParaRPr lang="ru-RU" sz="2000" b="1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 rot="10800000" flipV="1">
            <a:off x="2786050" y="4786322"/>
            <a:ext cx="4643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 smtClean="0"/>
              <a:t>Рисунок 1-исследуемая группа пациентов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Методы исследования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214438"/>
            <a:ext cx="7777162" cy="5024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</a:rPr>
              <a:t>Для изучения эмоционального </a:t>
            </a:r>
            <a:r>
              <a:rPr lang="ru-RU" sz="2000" dirty="0" smtClean="0">
                <a:latin typeface="Times New Roman" pitchFamily="18" charset="0"/>
              </a:rPr>
              <a:t>статуса,  </a:t>
            </a:r>
            <a:r>
              <a:rPr lang="ru-RU" sz="2000" dirty="0" smtClean="0">
                <a:latin typeface="Times New Roman" pitchFamily="18" charset="0"/>
              </a:rPr>
              <a:t>в первые и  последние сутки </a:t>
            </a:r>
            <a:r>
              <a:rPr lang="ru-RU" sz="2000" dirty="0" smtClean="0">
                <a:latin typeface="Times New Roman" pitchFamily="18" charset="0"/>
              </a:rPr>
              <a:t>пребывания, </a:t>
            </a:r>
            <a:r>
              <a:rPr lang="ru-RU" sz="2000" dirty="0" smtClean="0">
                <a:latin typeface="Times New Roman" pitchFamily="18" charset="0"/>
              </a:rPr>
              <a:t>пациентам была предложена методика В.А.Доскина САН (</a:t>
            </a:r>
            <a:r>
              <a:rPr lang="ru-RU" sz="2000" dirty="0" smtClean="0">
                <a:latin typeface="Times New Roman" pitchFamily="18" charset="0"/>
              </a:rPr>
              <a:t>самочувствие, активность, настроение</a:t>
            </a:r>
            <a:r>
              <a:rPr lang="ru-RU" sz="2000" dirty="0" smtClean="0">
                <a:latin typeface="Times New Roman" pitchFamily="18" charset="0"/>
              </a:rPr>
              <a:t>) с целью определения реакции восприятия пациента ситуации на данный момент и методика определения уровня ситуативной тревожности Ч.Д.Спилбергера  (адаптированная Ю.Л.Ханиным).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</a:rPr>
              <a:t>Все пациенты, включенные в исследование, получили информированное согласие на участие в научном исследовании, утвержденное этическим комитетом Совета по сестринскому делу БУЗОО «Тарская ЦРБ» и этическим комитетом Омской профессиональной сестринской ассоциации, не противоречащее Этическому кодексу медицинской сестры.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/>
          <p:cNvGraphicFramePr>
            <a:graphicFrameLocks/>
          </p:cNvGraphicFramePr>
          <p:nvPr/>
        </p:nvGraphicFramePr>
        <p:xfrm>
          <a:off x="2000232" y="1142984"/>
          <a:ext cx="5857916" cy="2306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3"/>
          <p:cNvGraphicFramePr>
            <a:graphicFrameLocks/>
          </p:cNvGraphicFramePr>
          <p:nvPr/>
        </p:nvGraphicFramePr>
        <p:xfrm>
          <a:off x="2285984" y="3714752"/>
          <a:ext cx="5430847" cy="278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728" y="142852"/>
            <a:ext cx="75009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kumimoji="0" lang="ru-RU" sz="2400" b="1" kern="0" dirty="0" smtClean="0">
                <a:solidFill>
                  <a:schemeClr val="accent6">
                    <a:lumMod val="75000"/>
                  </a:schemeClr>
                </a:solidFill>
              </a:rPr>
              <a:t>Методика определения уровня ситуативной тревожности Ч.Д. </a:t>
            </a:r>
            <a:r>
              <a:rPr kumimoji="0" lang="ru-RU" sz="2400" b="1" kern="0" dirty="0" smtClean="0">
                <a:solidFill>
                  <a:schemeClr val="accent6">
                    <a:lumMod val="75000"/>
                  </a:schemeClr>
                </a:solidFill>
              </a:rPr>
              <a:t>Спилбергера</a:t>
            </a:r>
            <a:endParaRPr kumimoji="0" lang="ru-RU" sz="2400" b="1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 rot="10800000" flipV="1">
            <a:off x="2857488" y="6357958"/>
            <a:ext cx="4643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 smtClean="0"/>
              <a:t>Рисунок 2 – Ситуативная тревожность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571604" y="1285860"/>
            <a:ext cx="727233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По методике </a:t>
            </a:r>
            <a:r>
              <a:rPr lang="ru-RU" sz="2000" b="1" dirty="0" smtClean="0"/>
              <a:t>Ч.Д.Спилбергера </a:t>
            </a:r>
            <a:r>
              <a:rPr lang="ru-RU" sz="2000" b="1" dirty="0"/>
              <a:t>в первые сутки исследования уровень ситуативной тревожности у пациентов, находящихся на лечении в ОРИТ, как при внутримышечном, так и при внутривенном способе введения лекарственных препаратов, находился примерно на одном, среднем уровне. При переводе в профильное отделение </a:t>
            </a:r>
            <a:r>
              <a:rPr lang="ru-RU" sz="2000" b="1" dirty="0" smtClean="0"/>
              <a:t>у пациентов </a:t>
            </a:r>
            <a:r>
              <a:rPr lang="ru-RU" sz="2000" b="1" dirty="0"/>
              <a:t>при внутримышечном способе введения </a:t>
            </a:r>
            <a:r>
              <a:rPr lang="ru-RU" sz="2000" b="1" dirty="0" smtClean="0"/>
              <a:t>препаратов </a:t>
            </a:r>
            <a:r>
              <a:rPr lang="ru-RU" sz="2000" b="1" dirty="0" smtClean="0"/>
              <a:t>определяется повышение уровня </a:t>
            </a:r>
            <a:r>
              <a:rPr lang="ru-RU" sz="2000" b="1" dirty="0" smtClean="0"/>
              <a:t>ситуативной </a:t>
            </a:r>
            <a:r>
              <a:rPr lang="ru-RU" sz="2000" b="1" dirty="0" smtClean="0"/>
              <a:t>тревожности на 10 баллов, в то время, как у</a:t>
            </a:r>
            <a:r>
              <a:rPr lang="ru-RU" sz="2000" b="1" dirty="0" smtClean="0"/>
              <a:t> </a:t>
            </a:r>
            <a:r>
              <a:rPr lang="ru-RU" sz="2000" b="1" dirty="0" smtClean="0"/>
              <a:t>п</a:t>
            </a:r>
            <a:r>
              <a:rPr lang="ru-RU" sz="2000" b="1" dirty="0" smtClean="0"/>
              <a:t>ациентов, </a:t>
            </a:r>
            <a:r>
              <a:rPr lang="ru-RU" sz="2000" b="1" dirty="0"/>
              <a:t>которым лекарственные препараты вводились </a:t>
            </a:r>
            <a:r>
              <a:rPr lang="ru-RU" sz="2000" b="1" dirty="0" smtClean="0"/>
              <a:t>посредством</a:t>
            </a:r>
            <a:r>
              <a:rPr lang="ru-RU" sz="2000" b="1" dirty="0" smtClean="0"/>
              <a:t> внутривенного катетера, уровень ситуативной тревожности снизился на 9 баллов (рис. 2).   </a:t>
            </a:r>
            <a:endParaRPr lang="ru-RU" sz="2000" b="1" dirty="0"/>
          </a:p>
        </p:txBody>
      </p:sp>
      <p:sp>
        <p:nvSpPr>
          <p:cNvPr id="33799" name="WordArt 7"/>
          <p:cNvSpPr>
            <a:spLocks noChangeArrowheads="1" noChangeShapeType="1" noTextEdit="1"/>
          </p:cNvSpPr>
          <p:nvPr/>
        </p:nvSpPr>
        <p:spPr bwMode="auto">
          <a:xfrm>
            <a:off x="2987675" y="404813"/>
            <a:ext cx="352901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357166"/>
            <a:ext cx="57150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1"/>
          <p:cNvGraphicFramePr>
            <a:graphicFrameLocks/>
          </p:cNvGraphicFramePr>
          <p:nvPr/>
        </p:nvGraphicFramePr>
        <p:xfrm>
          <a:off x="3143240" y="3643314"/>
          <a:ext cx="5214948" cy="2578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1709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6" name="Object 2"/>
          <p:cNvGraphicFramePr>
            <a:graphicFrameLocks/>
          </p:cNvGraphicFramePr>
          <p:nvPr/>
        </p:nvGraphicFramePr>
        <p:xfrm>
          <a:off x="2143108" y="857232"/>
          <a:ext cx="4786346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5148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332656"/>
            <a:ext cx="612068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kumimoji="0" lang="ru-RU" sz="2400" b="1" kern="0" dirty="0" smtClean="0">
                <a:solidFill>
                  <a:schemeClr val="accent6">
                    <a:lumMod val="75000"/>
                  </a:schemeClr>
                </a:solidFill>
              </a:rPr>
              <a:t>Методика </a:t>
            </a:r>
            <a:r>
              <a:rPr kumimoji="0" lang="ru-RU" sz="2400" b="1" kern="0" dirty="0" smtClean="0">
                <a:solidFill>
                  <a:schemeClr val="accent6">
                    <a:lumMod val="75000"/>
                  </a:schemeClr>
                </a:solidFill>
              </a:rPr>
              <a:t>В.А.Доскина САН</a:t>
            </a:r>
            <a:endParaRPr kumimoji="0" lang="ru-RU" sz="2400" b="1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 rot="10800000" flipV="1">
            <a:off x="2857488" y="6357958"/>
            <a:ext cx="4643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 smtClean="0"/>
              <a:t>Рисунок 3 – Методика САН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500166" y="928670"/>
            <a:ext cx="734219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При проведении исследования по методике </a:t>
            </a:r>
            <a:r>
              <a:rPr lang="ru-RU" sz="2000" b="1" dirty="0" smtClean="0"/>
              <a:t>В.А. Доскина  </a:t>
            </a:r>
            <a:r>
              <a:rPr lang="ru-RU" sz="2000" b="1" dirty="0"/>
              <a:t>(САН) оценивалась активность, самочувствие и настроение пациентов. Так, в первые сутки </a:t>
            </a:r>
            <a:r>
              <a:rPr lang="ru-RU" sz="2000" b="1" dirty="0" smtClean="0"/>
              <a:t>исследования, </a:t>
            </a:r>
            <a:r>
              <a:rPr lang="ru-RU" sz="2000" b="1" dirty="0"/>
              <a:t>при внутримышечном и при внутривенном  способе введения </a:t>
            </a:r>
            <a:r>
              <a:rPr lang="ru-RU" sz="2000" b="1" dirty="0" smtClean="0"/>
              <a:t>препаратов наблюдаются примерно одинаковые показатели: </a:t>
            </a:r>
            <a:r>
              <a:rPr lang="ru-RU" sz="2000" b="1" dirty="0"/>
              <a:t>самочувствие - </a:t>
            </a:r>
            <a:r>
              <a:rPr lang="ru-RU" sz="2000" b="1" dirty="0" smtClean="0"/>
              <a:t>1,9/1,8 баллов, </a:t>
            </a:r>
            <a:r>
              <a:rPr lang="ru-RU" sz="2000" b="1" dirty="0"/>
              <a:t>активность – </a:t>
            </a:r>
            <a:r>
              <a:rPr lang="ru-RU" sz="2000" b="1" dirty="0" smtClean="0"/>
              <a:t>1,7/1,8 баллов, настроение </a:t>
            </a:r>
            <a:r>
              <a:rPr lang="ru-RU" sz="2000" b="1" dirty="0"/>
              <a:t>– </a:t>
            </a:r>
            <a:r>
              <a:rPr lang="ru-RU" sz="2000" b="1" dirty="0" smtClean="0"/>
              <a:t>1,8/1,7 баллов. </a:t>
            </a:r>
            <a:r>
              <a:rPr lang="ru-RU" sz="2000" b="1" dirty="0"/>
              <a:t>При переводе в профильное отделение при внутримышечном способе введения лекарственных препаратов все показатели ухудшаются: самочувствие </a:t>
            </a:r>
            <a:r>
              <a:rPr lang="ru-RU" sz="2000" b="1" dirty="0" smtClean="0"/>
              <a:t>– </a:t>
            </a:r>
            <a:r>
              <a:rPr lang="ru-RU" sz="2000" b="1" dirty="0" smtClean="0"/>
              <a:t>1</a:t>
            </a:r>
            <a:r>
              <a:rPr lang="ru-RU" sz="2000" b="1" dirty="0" smtClean="0"/>
              <a:t>,6 баллов; </a:t>
            </a:r>
            <a:r>
              <a:rPr lang="ru-RU" sz="2000" b="1" dirty="0"/>
              <a:t>активность – </a:t>
            </a:r>
            <a:r>
              <a:rPr lang="ru-RU" sz="2000" b="1" dirty="0" smtClean="0"/>
              <a:t>1,5 баллов </a:t>
            </a:r>
            <a:r>
              <a:rPr lang="ru-RU" sz="2000" b="1" dirty="0"/>
              <a:t>и настроение – </a:t>
            </a:r>
            <a:r>
              <a:rPr lang="ru-RU" sz="2000" b="1" dirty="0" smtClean="0"/>
              <a:t>1,7 </a:t>
            </a:r>
            <a:r>
              <a:rPr lang="ru-RU" sz="2000" b="1" dirty="0" smtClean="0"/>
              <a:t>баллов. </a:t>
            </a:r>
            <a:r>
              <a:rPr lang="ru-RU" sz="2000" b="1" dirty="0"/>
              <a:t>При использовании для введения лекарственных препаратов внутривенного периферического </a:t>
            </a:r>
            <a:r>
              <a:rPr lang="ru-RU" sz="2000" b="1" dirty="0" smtClean="0"/>
              <a:t>катетера выявили улучшение показателей: </a:t>
            </a:r>
            <a:r>
              <a:rPr lang="ru-RU" sz="2000" b="1" dirty="0"/>
              <a:t>самочувствие </a:t>
            </a:r>
            <a:r>
              <a:rPr lang="ru-RU" sz="2000" b="1" dirty="0" smtClean="0"/>
              <a:t>– </a:t>
            </a:r>
            <a:r>
              <a:rPr lang="ru-RU" sz="2000" b="1" dirty="0" smtClean="0"/>
              <a:t>3,2(в первые сутки 1,8), </a:t>
            </a:r>
            <a:r>
              <a:rPr lang="ru-RU" sz="2000" b="1" dirty="0"/>
              <a:t>активность – </a:t>
            </a:r>
            <a:r>
              <a:rPr lang="ru-RU" sz="2000" b="1" dirty="0" smtClean="0"/>
              <a:t>3,4(в первые </a:t>
            </a:r>
            <a:r>
              <a:rPr lang="ru-RU" sz="2000" b="1" dirty="0" smtClean="0"/>
              <a:t>сутки 1,8</a:t>
            </a:r>
            <a:r>
              <a:rPr lang="ru-RU" sz="2000" b="1" dirty="0" smtClean="0"/>
              <a:t>),  </a:t>
            </a:r>
            <a:r>
              <a:rPr lang="ru-RU" sz="2000" b="1" dirty="0"/>
              <a:t>и настроение – </a:t>
            </a:r>
            <a:r>
              <a:rPr lang="ru-RU" sz="2000" b="1" dirty="0" smtClean="0"/>
              <a:t>3,5(в первые </a:t>
            </a:r>
            <a:r>
              <a:rPr lang="ru-RU" sz="2000" b="1" dirty="0" smtClean="0"/>
              <a:t>сутки 1,7) </a:t>
            </a:r>
            <a:r>
              <a:rPr lang="ru-RU" sz="2000" b="1" dirty="0" smtClean="0"/>
              <a:t>баллов(рис. 3).</a:t>
            </a:r>
            <a:endParaRPr lang="ru-RU" sz="20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Вывод:</a:t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571604" y="1214422"/>
            <a:ext cx="7104084" cy="607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kumimoji="0" lang="ru-RU" sz="2400" b="1" dirty="0" smtClean="0"/>
              <a:t>И</a:t>
            </a:r>
            <a:r>
              <a:rPr kumimoji="0" lang="ru-RU" sz="2400" b="1" dirty="0" smtClean="0"/>
              <a:t>спользование </a:t>
            </a:r>
            <a:r>
              <a:rPr kumimoji="0" lang="ru-RU" sz="2400" b="1" dirty="0"/>
              <a:t>периферических венозных катетеров дает возможность оптимизации инъекционной терапии у пациентов реанимации и интенсивной терапии. </a:t>
            </a:r>
          </a:p>
          <a:p>
            <a:r>
              <a:rPr kumimoji="0" lang="ru-RU" sz="2400" b="1" dirty="0"/>
              <a:t>Уменьшается уровень тревожности и беспокойства пациента. Стабильность психологического и физического состояния способствуют скорейшему восстановлению пациента</a:t>
            </a:r>
            <a:r>
              <a:rPr kumimoji="0" lang="ru-RU" sz="2400" b="1" dirty="0" smtClean="0"/>
              <a:t>.</a:t>
            </a:r>
            <a:r>
              <a:rPr lang="ru-RU" sz="2400" b="1" dirty="0" smtClean="0"/>
              <a:t> </a:t>
            </a:r>
            <a:r>
              <a:rPr lang="ru-RU" sz="2400" b="1" dirty="0" smtClean="0"/>
              <a:t>Улучшается качество лечения</a:t>
            </a:r>
            <a:r>
              <a:rPr lang="ru-RU" sz="2400" dirty="0" smtClean="0"/>
              <a:t>.</a:t>
            </a:r>
            <a:endParaRPr kumimoji="0" lang="ru-RU" sz="2400" b="1" dirty="0"/>
          </a:p>
          <a:p>
            <a:r>
              <a:rPr kumimoji="0" lang="ru-RU" sz="2400" b="1" dirty="0"/>
              <a:t>Создаются  комфортные условия для пребывания пациента в отделении ОРИТ</a:t>
            </a:r>
            <a:r>
              <a:rPr kumimoji="0" lang="ru-RU" sz="2400" b="1" dirty="0" smtClean="0"/>
              <a:t>.</a:t>
            </a:r>
          </a:p>
          <a:p>
            <a:r>
              <a:rPr lang="ru-RU" sz="2400" b="1" dirty="0" smtClean="0"/>
              <a:t>Формируются благоприятные условия </a:t>
            </a:r>
            <a:r>
              <a:rPr lang="ru-RU" sz="2400" b="1" dirty="0" smtClean="0"/>
              <a:t>труда, </a:t>
            </a:r>
            <a:r>
              <a:rPr lang="ru-RU" sz="2400" b="1" dirty="0" smtClean="0"/>
              <a:t>уменьшается психоэмоциональная нагрузка </a:t>
            </a:r>
            <a:r>
              <a:rPr lang="ru-RU" sz="2400" b="1" dirty="0" smtClean="0"/>
              <a:t>на  персонала ОРИТ.</a:t>
            </a:r>
          </a:p>
          <a:p>
            <a:endParaRPr kumimoji="0" lang="ru-RU" sz="2400" b="1" dirty="0"/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kumimoji="0" lang="ru-RU" sz="2400" b="1" dirty="0">
              <a:latin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Результаты исследования</a:t>
            </a:r>
            <a:endParaRPr lang="ru-RU" sz="32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1524000" y="1981200"/>
            <a:ext cx="7491413" cy="11430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491412" cy="11430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ИССЛЕДОВАТЕЛЬСКАЯ КОМАНДА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928794" y="5857892"/>
            <a:ext cx="2357454" cy="785818"/>
          </a:xfrm>
        </p:spPr>
        <p:txBody>
          <a:bodyPr/>
          <a:lstStyle/>
          <a:p>
            <a:pPr>
              <a:buNone/>
            </a:pPr>
            <a:endParaRPr lang="ru-RU" sz="1100" dirty="0" smtClean="0">
              <a:latin typeface="+mj-lt"/>
            </a:endParaRPr>
          </a:p>
          <a:p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endParaRPr lang="ru-RU" sz="1200" dirty="0">
              <a:latin typeface="+mj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857628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00108"/>
            <a:ext cx="18573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786190"/>
            <a:ext cx="18573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928670"/>
            <a:ext cx="1619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DSCN01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1000108"/>
            <a:ext cx="1828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285852" y="3000372"/>
            <a:ext cx="200026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1200" b="1" dirty="0" smtClean="0"/>
              <a:t>Медицинская сестра исследователь Е.А.Буданова.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572264" y="3143248"/>
            <a:ext cx="2571736" cy="9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5214942" y="5715016"/>
            <a:ext cx="2428892" cy="100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1200" b="1" dirty="0" smtClean="0"/>
              <a:t>Специалист по сбору данных медицинская сестра палатная О.В.Алгазина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071670" y="5786454"/>
            <a:ext cx="221457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3357554" y="2928934"/>
            <a:ext cx="235745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1200" b="1" dirty="0" smtClean="0"/>
              <a:t>Специалист по анализу данных (эксперт)- медицинская сестра анестезист Е.А. Тихонюк</a:t>
            </a: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57950" y="3143249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Специалист по вводу данных- медицинская сестра анестезист Н.В.Лудова</a:t>
            </a:r>
            <a:endParaRPr lang="ru-RU" sz="1200" b="1" dirty="0"/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2500298" y="5924953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Специалист по сбору данных медицинская сестра палатная Е.В.Ефименко</a:t>
            </a:r>
            <a:endParaRPr lang="ru-RU" sz="1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692150"/>
            <a:ext cx="20542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692150"/>
            <a:ext cx="19796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619250" y="4005263"/>
            <a:ext cx="29527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kumimoji="0" lang="ru-RU" b="1" dirty="0">
                <a:solidFill>
                  <a:schemeClr val="accent6">
                    <a:lumMod val="75000"/>
                  </a:schemeClr>
                </a:solidFill>
              </a:rPr>
              <a:t>Рецензент - О.Э.Лобанова врач кардиолог, заместитель главного врача по медицинской  части </a:t>
            </a:r>
            <a:r>
              <a:rPr kumimoji="0"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kumimoji="0"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6011862" y="4005263"/>
            <a:ext cx="24892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kumimoji="0" lang="ru-RU" b="1" dirty="0">
                <a:solidFill>
                  <a:schemeClr val="accent6">
                    <a:lumMod val="75000"/>
                  </a:schemeClr>
                </a:solidFill>
              </a:rPr>
              <a:t>Куратор – </a:t>
            </a:r>
            <a:r>
              <a:rPr kumimoji="0" lang="ru-RU" b="1" dirty="0" smtClean="0">
                <a:solidFill>
                  <a:schemeClr val="accent6">
                    <a:lumMod val="75000"/>
                  </a:schemeClr>
                </a:solidFill>
              </a:rPr>
              <a:t>Л.Б.Куянова </a:t>
            </a:r>
            <a:r>
              <a:rPr kumimoji="0" lang="ru-RU" b="1" dirty="0">
                <a:solidFill>
                  <a:schemeClr val="accent6">
                    <a:lumMod val="75000"/>
                  </a:schemeClr>
                </a:solidFill>
              </a:rPr>
              <a:t>главная медицинская </a:t>
            </a:r>
            <a:r>
              <a:rPr kumimoji="0" lang="ru-RU" b="1" dirty="0" smtClean="0">
                <a:solidFill>
                  <a:schemeClr val="accent6">
                    <a:lumMod val="75000"/>
                  </a:schemeClr>
                </a:solidFill>
              </a:rPr>
              <a:t>сестра</a:t>
            </a:r>
            <a:r>
              <a:rPr kumimoji="0" lang="ru-RU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kumimoji="0"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0" y="1285875"/>
            <a:ext cx="7562850" cy="49530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В условиях современной медицины основное внимание уделяется психоэмоциональному состоянию пациента. Купирование на первых этапах терапии  неблагоприятных эмоциональных воздействий, представляется не менее важной  задачей, чем непосредственное лечение заболевания.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Очевидным подходом для решения этой проблемы является создание  максимального комфорта для пациента во время его пребывания в ОРИТ. Значительных результатов на этом пути можно достичь путем самых простых мер.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 темы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071563"/>
            <a:ext cx="7777162" cy="51673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Это касается  медицинских манипуляций, таких как инъекции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+mj-lt"/>
              </a:rPr>
              <a:t>методом внутримышечного введения, уменьшение их количества создают условия для коррекции эмоциональных нарушений, снижения психологических нагрузок и возможного урона для психики пациента.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    </a:t>
            </a:r>
            <a:r>
              <a:rPr lang="en-US" sz="2400" dirty="0" smtClean="0">
                <a:latin typeface="+mj-lt"/>
              </a:rPr>
              <a:t>J.P. van de Leur </a:t>
            </a:r>
            <a:r>
              <a:rPr lang="ru-RU" sz="2400" dirty="0" smtClean="0">
                <a:latin typeface="+mj-lt"/>
              </a:rPr>
              <a:t>и соавторы</a:t>
            </a:r>
            <a:r>
              <a:rPr lang="en-US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(2004) опросили 125 пациентов, проведших в ОРИТ более 24 ч. Более половины опрошенных (66 человек) указали на испытанный значительный дискомфорт. В качестве причин последнего 29% опрошенных называли медицинские манипуляции( в том числе и внутримышечные инъекции).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 темы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7920062" cy="5167329"/>
          </a:xfrm>
        </p:spPr>
        <p:txBody>
          <a:bodyPr/>
          <a:lstStyle/>
          <a:p>
            <a:pPr indent="342900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Согласно </a:t>
            </a:r>
            <a:r>
              <a:rPr lang="ru-RU" sz="2400" dirty="0" smtClean="0">
                <a:latin typeface="Times New Roman" pitchFamily="18" charset="0"/>
              </a:rPr>
              <a:t>статистическим данным за 2010-2012 гг. в отделении реанимации и  интенсивной терапии БУЗОО "Тарская ЦРБ" в среднем каждому пациенту было проведено от 15 до17 внутримышечных инъекций за сутки. Эти цифры еще раз подтверждают, что лечение в ОРИТ сопряжено с большой </a:t>
            </a:r>
            <a:r>
              <a:rPr lang="ru-RU" sz="2400" dirty="0" smtClean="0">
                <a:latin typeface="Times New Roman" pitchFamily="18" charset="0"/>
              </a:rPr>
              <a:t>психоэмоциональной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нагрузкой </a:t>
            </a:r>
            <a:r>
              <a:rPr lang="ru-RU" sz="2400" dirty="0" smtClean="0">
                <a:latin typeface="Times New Roman" pitchFamily="18" charset="0"/>
              </a:rPr>
              <a:t>на пациента.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Тем не менее, эти данные указывают возможное направление профилактики психоэмоциональных расстройств у пациентов реанимационного отделения.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Цель исследования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0" y="1500188"/>
            <a:ext cx="7562850" cy="4738687"/>
          </a:xfrm>
        </p:spPr>
        <p:txBody>
          <a:bodyPr/>
          <a:lstStyle/>
          <a:p>
            <a:pPr marL="0" indent="0">
              <a:defRPr/>
            </a:pPr>
            <a:r>
              <a:rPr lang="ru-RU" sz="2400" dirty="0" smtClean="0">
                <a:latin typeface="+mj-lt"/>
              </a:rPr>
              <a:t> Оптимизировать инъекционную терапию у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пациентов отделения реанимации и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интенсивной терапии.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152400"/>
            <a:ext cx="7491413" cy="838200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Задачи исследования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75" y="1000125"/>
            <a:ext cx="7653338" cy="570547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+mj-lt"/>
              </a:rPr>
              <a:t>Изучить психоэмоциональную нагрузку на пациентов вследствие проведения им  внутримышечных инъекций в условиях отделения реанимации и интенсивной терапии. 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Оценить психоэмоциональный статус при изменении пути введения лекарственного средства с внутримышечного на внутривенный, при наличии у пациента периферического венозного катетера.</a:t>
            </a:r>
          </a:p>
          <a:p>
            <a:pPr>
              <a:defRPr/>
            </a:pP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Практическая значимость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214422"/>
            <a:ext cx="7634310" cy="5262578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+mj-lt"/>
              </a:rPr>
              <a:t>Использование периферических венозных катетеров дает возможность оптимизации инъекционной терапии у пациентов реанимации и интенсивной терапии. 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Уменьшается уровень тревожности и беспокойства пациента.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Стабильность психологического и физического состояния способствуют скорейшему восстановлению пациента.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Создаются  комфортные условия для пребывания пациента в отделении ОРИТ.</a:t>
            </a:r>
          </a:p>
          <a:p>
            <a:pPr>
              <a:defRPr/>
            </a:pPr>
            <a:r>
              <a:rPr lang="ru-RU" sz="2400" dirty="0" smtClean="0">
                <a:latin typeface="+mj-lt"/>
              </a:rPr>
              <a:t>Снижается психоэмоциональная нагрузка, приходящаяся на персонал ОРИТ.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1493</TotalTime>
  <Words>1047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default</vt:lpstr>
      <vt:lpstr>II проект ОПСА «Исследования в сестринском деле 2013 - 2014 г.г.»</vt:lpstr>
      <vt:lpstr>ИССЛЕДОВАТЕЛЬСКАЯ КОМАНДА</vt:lpstr>
      <vt:lpstr>Слайд 3</vt:lpstr>
      <vt:lpstr>Актуальность темы</vt:lpstr>
      <vt:lpstr>Актуальность темы</vt:lpstr>
      <vt:lpstr>Актуальность темы</vt:lpstr>
      <vt:lpstr>Цель исследования</vt:lpstr>
      <vt:lpstr>Задачи исследования</vt:lpstr>
      <vt:lpstr>Практическая значимость</vt:lpstr>
      <vt:lpstr>Размер выборки</vt:lpstr>
      <vt:lpstr>Методы исследования</vt:lpstr>
      <vt:lpstr>Слайд 12</vt:lpstr>
      <vt:lpstr>Методы исследования</vt:lpstr>
      <vt:lpstr>Слайд 14</vt:lpstr>
      <vt:lpstr>Слайд 15</vt:lpstr>
      <vt:lpstr>Слайд 16</vt:lpstr>
      <vt:lpstr>Вывод: </vt:lpstr>
      <vt:lpstr>Результаты исследования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проект ОПСА «Исследования в сестринском деле 2013 - 2014 г.г.»</dc:title>
  <dc:creator>Ritm</dc:creator>
  <cp:lastModifiedBy>Ritm</cp:lastModifiedBy>
  <cp:revision>149</cp:revision>
  <cp:lastPrinted>1601-01-01T00:00:00Z</cp:lastPrinted>
  <dcterms:created xsi:type="dcterms:W3CDTF">2013-04-04T14:11:00Z</dcterms:created>
  <dcterms:modified xsi:type="dcterms:W3CDTF">2014-02-24T17:14:16Z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