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88" r:id="rId3"/>
    <p:sldId id="286" r:id="rId4"/>
    <p:sldId id="279" r:id="rId5"/>
    <p:sldId id="258" r:id="rId6"/>
    <p:sldId id="259" r:id="rId7"/>
    <p:sldId id="267" r:id="rId8"/>
    <p:sldId id="281" r:id="rId9"/>
    <p:sldId id="280" r:id="rId10"/>
    <p:sldId id="272" r:id="rId11"/>
    <p:sldId id="262" r:id="rId12"/>
    <p:sldId id="290" r:id="rId13"/>
    <p:sldId id="282" r:id="rId14"/>
    <p:sldId id="284" r:id="rId15"/>
    <p:sldId id="285" r:id="rId16"/>
    <p:sldId id="289" r:id="rId17"/>
    <p:sldId id="287" r:id="rId18"/>
    <p:sldId id="263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257" autoAdjust="0"/>
    <p:restoredTop sz="99642" autoAdjust="0"/>
  </p:normalViewPr>
  <p:slideViewPr>
    <p:cSldViewPr>
      <p:cViewPr>
        <p:scale>
          <a:sx n="96" d="100"/>
          <a:sy n="96" d="100"/>
        </p:scale>
        <p:origin x="-6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0"/>
            <c:spPr>
              <a:solidFill>
                <a:srgbClr val="FFC000"/>
              </a:solidFill>
            </c:spPr>
          </c:dPt>
          <c:dPt>
            <c:idx val="1"/>
            <c:bubble3D val="0"/>
            <c:explosion val="39"/>
            <c:spPr>
              <a:solidFill>
                <a:srgbClr val="7030A0"/>
              </a:solidFill>
            </c:spPr>
          </c:dPt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2000" b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1">
                  <c:v>87 пациенток с острыми гинекологическими заболеваниями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162</c:v>
                </c:pt>
                <c:pt idx="1">
                  <c:v>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0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3746524739963062"/>
          <c:y val="0.2316512530040567"/>
          <c:w val="0.3532754933411103"/>
          <c:h val="0.44129238352147382"/>
        </c:manualLayout>
      </c:layout>
      <c:overlay val="0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latin typeface="Times New Roman" pitchFamily="18" charset="0"/>
                <a:cs typeface="Times New Roman" pitchFamily="18" charset="0"/>
              </a:defRPr>
            </a:pP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 возрасту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091071163274548E-2"/>
          <c:y val="0.15173234955743248"/>
          <c:w val="0.80581785767345326"/>
          <c:h val="0.643558067089812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возрасту</c:v>
                </c:pt>
              </c:strCache>
            </c:strRef>
          </c:tx>
          <c:explosion val="10"/>
          <c:dPt>
            <c:idx val="0"/>
            <c:bubble3D val="0"/>
            <c:explosion val="12"/>
          </c:dPt>
          <c:dLbls>
            <c:dLbl>
              <c:idx val="0"/>
              <c:layout>
                <c:manualLayout>
                  <c:x val="-6.9182389937107167E-2"/>
                  <c:y val="-5.331462055699554E-2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8050314465408827E-2"/>
                  <c:y val="2.806032660894488E-3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0314465408804999E-2"/>
                  <c:y val="-3.0866359269839376E-2"/>
                </c:manualLayout>
              </c:layout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18-25</c:v>
                </c:pt>
                <c:pt idx="1">
                  <c:v>26-35</c:v>
                </c:pt>
                <c:pt idx="2">
                  <c:v>36-45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26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6.2209181399494877E-2"/>
          <c:y val="0.81196775139346045"/>
          <c:w val="0.88501535185460256"/>
          <c:h val="0.17328709934217373"/>
        </c:manualLayout>
      </c:layout>
      <c:overlay val="0"/>
      <c:txPr>
        <a:bodyPr/>
        <a:lstStyle/>
        <a:p>
          <a:pPr>
            <a:defRPr sz="2600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 социальному статусу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716535433070897E-2"/>
          <c:y val="6.1969607890546584E-2"/>
          <c:w val="0.78149309166542869"/>
          <c:h val="0.894933050655496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социальному статусу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400" b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рабочие</c:v>
                </c:pt>
                <c:pt idx="1">
                  <c:v>служащие</c:v>
                </c:pt>
                <c:pt idx="2">
                  <c:v>учащиеся</c:v>
                </c:pt>
                <c:pt idx="3">
                  <c:v>не работает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15</c:v>
                </c:pt>
                <c:pt idx="2">
                  <c:v>4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"/>
          <c:y val="0.74324016502548962"/>
          <c:w val="0.98332540979547367"/>
          <c:h val="0.24183780468250921"/>
        </c:manualLayout>
      </c:layout>
      <c:overlay val="0"/>
      <c:txPr>
        <a:bodyPr/>
        <a:lstStyle/>
        <a:p>
          <a:pPr>
            <a:defRPr sz="2400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722343734810922E-2"/>
          <c:y val="7.45487755865437E-2"/>
          <c:w val="0.6715684601924766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Лист1!$B$1:$B$2</c:f>
              <c:strCache>
                <c:ptCount val="1"/>
                <c:pt idx="0">
                  <c:v>самочувствие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32098765432263E-3"/>
                  <c:y val="1.7768594219616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основная группа</c:v>
                </c:pt>
                <c:pt idx="2">
                  <c:v>группа сравнения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35.9</c:v>
                </c:pt>
                <c:pt idx="2">
                  <c:v>33.200000000000003</c:v>
                </c:pt>
              </c:numCache>
            </c:numRef>
          </c:val>
        </c:ser>
        <c:ser>
          <c:idx val="1"/>
          <c:order val="1"/>
          <c:tx>
            <c:strRef>
              <c:f>Лист1!$C$1:$C$2</c:f>
              <c:strCache>
                <c:ptCount val="1"/>
                <c:pt idx="0">
                  <c:v>активность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основная группа</c:v>
                </c:pt>
                <c:pt idx="2">
                  <c:v>группа сравнения</c:v>
                </c:pt>
              </c:strCache>
            </c:str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44.3</c:v>
                </c:pt>
                <c:pt idx="2">
                  <c:v>40.700000000000003</c:v>
                </c:pt>
              </c:numCache>
            </c:numRef>
          </c:val>
        </c:ser>
        <c:ser>
          <c:idx val="2"/>
          <c:order val="2"/>
          <c:tx>
            <c:strRef>
              <c:f>Лист1!$D$1:$D$2</c:f>
              <c:strCache>
                <c:ptCount val="1"/>
                <c:pt idx="0">
                  <c:v>настроение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-1.403016330447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основная группа</c:v>
                </c:pt>
                <c:pt idx="2">
                  <c:v>группа сравнения</c:v>
                </c:pt>
              </c:strCache>
            </c:strRef>
          </c:cat>
          <c:val>
            <c:numRef>
              <c:f>Лист1!$D$3:$D$5</c:f>
              <c:numCache>
                <c:formatCode>General</c:formatCode>
                <c:ptCount val="3"/>
                <c:pt idx="0">
                  <c:v>35.800000000000004</c:v>
                </c:pt>
                <c:pt idx="2">
                  <c:v>32.6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3754624"/>
        <c:axId val="173764608"/>
      </c:barChart>
      <c:catAx>
        <c:axId val="173754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73764608"/>
        <c:crosses val="autoZero"/>
        <c:auto val="1"/>
        <c:lblAlgn val="ctr"/>
        <c:lblOffset val="100"/>
        <c:noMultiLvlLbl val="0"/>
      </c:catAx>
      <c:valAx>
        <c:axId val="173764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73754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08100029163061"/>
          <c:y val="0.21410669950240444"/>
          <c:w val="0.23165974044911053"/>
          <c:h val="0.52127779215163716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459033801204297"/>
          <c:w val="0.72182669874599004"/>
          <c:h val="0.75995296470607454"/>
        </c:manualLayout>
      </c:layout>
      <c:pie3DChart>
        <c:varyColors val="1"/>
        <c:ser>
          <c:idx val="0"/>
          <c:order val="0"/>
          <c:tx>
            <c:strRef>
              <c:f>Лист1!$B$18:$B$19</c:f>
              <c:strCache>
                <c:ptCount val="1"/>
                <c:pt idx="0">
                  <c:v>ПВК</c:v>
                </c:pt>
              </c:strCache>
            </c:strRef>
          </c:tx>
          <c:explosion val="27"/>
          <c:dPt>
            <c:idx val="0"/>
            <c:bubble3D val="0"/>
            <c:explosion val="8"/>
          </c:dPt>
          <c:dPt>
            <c:idx val="1"/>
            <c:bubble3D val="0"/>
            <c:explosion val="6"/>
          </c:dPt>
          <c:dPt>
            <c:idx val="2"/>
            <c:bubble3D val="0"/>
            <c:explosion val="13"/>
          </c:dPt>
          <c:dPt>
            <c:idx val="3"/>
            <c:bubble3D val="0"/>
            <c:explosion val="11"/>
          </c:dPt>
          <c:dLbls>
            <c:txPr>
              <a:bodyPr/>
              <a:lstStyle/>
              <a:p>
                <a:pPr>
                  <a:defRPr sz="1600" b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Лист1!$A$20:$A$23</c:f>
              <c:strCache>
                <c:ptCount val="4"/>
                <c:pt idx="0">
                  <c:v>вены кисти - 4 человека</c:v>
                </c:pt>
                <c:pt idx="1">
                  <c:v>вены предплечья - 8 человек</c:v>
                </c:pt>
                <c:pt idx="2">
                  <c:v>вены  плеча - 5 человек</c:v>
                </c:pt>
                <c:pt idx="3">
                  <c:v>вены локтевого сгиба - 8 человек</c:v>
                </c:pt>
              </c:strCache>
            </c:strRef>
          </c:cat>
          <c:val>
            <c:numRef>
              <c:f>Лист1!$B$20:$B$23</c:f>
              <c:numCache>
                <c:formatCode>General</c:formatCode>
                <c:ptCount val="4"/>
                <c:pt idx="0">
                  <c:v>4</c:v>
                </c:pt>
                <c:pt idx="1">
                  <c:v>8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Лист1!$C$18:$C$19</c:f>
              <c:strCache>
                <c:ptCount val="1"/>
                <c:pt idx="0">
                  <c:v>Игольн</c:v>
                </c:pt>
              </c:strCache>
            </c:strRef>
          </c:tx>
          <c:explosion val="25"/>
          <c:cat>
            <c:strRef>
              <c:f>Лист1!$A$20:$A$23</c:f>
              <c:strCache>
                <c:ptCount val="4"/>
                <c:pt idx="0">
                  <c:v>вены кисти - 4 человека</c:v>
                </c:pt>
                <c:pt idx="1">
                  <c:v>вены предплечья - 8 человек</c:v>
                </c:pt>
                <c:pt idx="2">
                  <c:v>вены  плеча - 5 человек</c:v>
                </c:pt>
                <c:pt idx="3">
                  <c:v>вены локтевого сгиба - 8 человек</c:v>
                </c:pt>
              </c:strCache>
            </c:strRef>
          </c:cat>
          <c:val>
            <c:numRef>
              <c:f>Лист1!$C$20:$C$23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75001932050160391"/>
          <c:y val="7.368398725309952E-2"/>
          <c:w val="0.24072142023913679"/>
          <c:h val="0.81895941261561456"/>
        </c:manualLayout>
      </c:layout>
      <c:overlay val="0"/>
      <c:txPr>
        <a:bodyPr/>
        <a:lstStyle/>
        <a:p>
          <a:pPr>
            <a:defRPr sz="1400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450471468844186E-2"/>
          <c:y val="0.10178430535114849"/>
          <c:w val="0.76966620491882964"/>
          <c:h val="0.81326758526306908"/>
        </c:manualLayout>
      </c:layout>
      <c:pie3DChart>
        <c:varyColors val="1"/>
        <c:ser>
          <c:idx val="0"/>
          <c:order val="0"/>
          <c:tx>
            <c:strRef>
              <c:f>Лист1!$C$19</c:f>
              <c:strCache>
                <c:ptCount val="1"/>
                <c:pt idx="0">
                  <c:v>Классические игольные инфузии</c:v>
                </c:pt>
              </c:strCache>
            </c:strRef>
          </c:tx>
          <c:dPt>
            <c:idx val="2"/>
            <c:bubble3D val="0"/>
            <c:explosion val="19"/>
          </c:dPt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600" b="1">
                    <a:solidFill>
                      <a:srgbClr val="0066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Лист1!$A$20:$B$24</c:f>
              <c:strCache>
                <c:ptCount val="4"/>
                <c:pt idx="0">
                  <c:v>вены локтевого сгиба 22 человека</c:v>
                </c:pt>
                <c:pt idx="1">
                  <c:v>вены предплечья</c:v>
                </c:pt>
                <c:pt idx="2">
                  <c:v>вены кисти 3 человека</c:v>
                </c:pt>
                <c:pt idx="3">
                  <c:v>вены  плеча</c:v>
                </c:pt>
              </c:strCache>
            </c:strRef>
          </c:cat>
          <c:val>
            <c:numRef>
              <c:f>Лист1!$C$20:$C$24</c:f>
              <c:numCache>
                <c:formatCode>General</c:formatCode>
                <c:ptCount val="5"/>
                <c:pt idx="0">
                  <c:v>22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Лист1!$D$19</c:f>
              <c:strCache>
                <c:ptCount val="1"/>
              </c:strCache>
            </c:strRef>
          </c:tx>
          <c:explosion val="25"/>
          <c:cat>
            <c:strRef>
              <c:f>Лист1!$A$20:$B$24</c:f>
              <c:strCache>
                <c:ptCount val="4"/>
                <c:pt idx="0">
                  <c:v>вены локтевого сгиба 22 человека</c:v>
                </c:pt>
                <c:pt idx="1">
                  <c:v>вены предплечья</c:v>
                </c:pt>
                <c:pt idx="2">
                  <c:v>вены кисти 3 человека</c:v>
                </c:pt>
                <c:pt idx="3">
                  <c:v>вены  плеча</c:v>
                </c:pt>
              </c:strCache>
            </c:strRef>
          </c:cat>
          <c:val>
            <c:numRef>
              <c:f>Лист1!$D$20:$D$24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Лист1!$E$19</c:f>
              <c:strCache>
                <c:ptCount val="1"/>
              </c:strCache>
            </c:strRef>
          </c:tx>
          <c:explosion val="25"/>
          <c:cat>
            <c:strRef>
              <c:f>Лист1!$A$20:$B$24</c:f>
              <c:strCache>
                <c:ptCount val="4"/>
                <c:pt idx="0">
                  <c:v>вены локтевого сгиба 22 человека</c:v>
                </c:pt>
                <c:pt idx="1">
                  <c:v>вены предплечья</c:v>
                </c:pt>
                <c:pt idx="2">
                  <c:v>вены кисти 3 человека</c:v>
                </c:pt>
                <c:pt idx="3">
                  <c:v>вены  плеча</c:v>
                </c:pt>
              </c:strCache>
            </c:strRef>
          </c:cat>
          <c:val>
            <c:numRef>
              <c:f>Лист1!$E$20:$E$24</c:f>
              <c:numCache>
                <c:formatCode>General</c:formatCode>
                <c:ptCount val="5"/>
              </c:numCache>
            </c:numRef>
          </c:val>
        </c:ser>
        <c:ser>
          <c:idx val="3"/>
          <c:order val="3"/>
          <c:tx>
            <c:strRef>
              <c:f>Лист1!$F$19</c:f>
              <c:strCache>
                <c:ptCount val="1"/>
              </c:strCache>
            </c:strRef>
          </c:tx>
          <c:explosion val="25"/>
          <c:cat>
            <c:strRef>
              <c:f>Лист1!$A$20:$B$24</c:f>
              <c:strCache>
                <c:ptCount val="4"/>
                <c:pt idx="0">
                  <c:v>вены локтевого сгиба 22 человека</c:v>
                </c:pt>
                <c:pt idx="1">
                  <c:v>вены предплечья</c:v>
                </c:pt>
                <c:pt idx="2">
                  <c:v>вены кисти 3 человека</c:v>
                </c:pt>
                <c:pt idx="3">
                  <c:v>вены  плеча</c:v>
                </c:pt>
              </c:strCache>
            </c:strRef>
          </c:cat>
          <c:val>
            <c:numRef>
              <c:f>Лист1!$F$20:$F$24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74608413531641882"/>
          <c:y val="6.2459856609521552E-2"/>
          <c:w val="0.24465660542432194"/>
          <c:h val="0.8526318045463479"/>
        </c:manualLayout>
      </c:layout>
      <c:overlay val="0"/>
      <c:txPr>
        <a:bodyPr/>
        <a:lstStyle/>
        <a:p>
          <a:pPr>
            <a:defRPr sz="1600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179012345679246E-2"/>
          <c:y val="0.11862050131651559"/>
          <c:w val="0.54722295129775367"/>
          <c:h val="0.81326758526306908"/>
        </c:manualLayout>
      </c:layout>
      <c:pie3DChart>
        <c:varyColors val="1"/>
        <c:ser>
          <c:idx val="0"/>
          <c:order val="0"/>
          <c:tx>
            <c:strRef>
              <c:f>Лист2!$B$1</c:f>
              <c:strCache>
                <c:ptCount val="1"/>
                <c:pt idx="0">
                  <c:v>классическая игольная инфузия</c:v>
                </c:pt>
              </c:strCache>
            </c:strRef>
          </c:tx>
          <c:explosion val="1"/>
          <c:dPt>
            <c:idx val="0"/>
            <c:bubble3D val="0"/>
            <c:explosion val="6"/>
          </c:dPt>
          <c:dPt>
            <c:idx val="1"/>
            <c:bubble3D val="0"/>
            <c:explosion val="7"/>
          </c:dPt>
          <c:dPt>
            <c:idx val="2"/>
            <c:bubble3D val="0"/>
            <c:explosion val="5"/>
          </c:dPt>
          <c:dLbls>
            <c:txPr>
              <a:bodyPr/>
              <a:lstStyle/>
              <a:p>
                <a:pPr>
                  <a:defRPr sz="16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Лист2!$A$2:$A$4</c:f>
              <c:strCache>
                <c:ptCount val="3"/>
                <c:pt idx="0">
                  <c:v>инфузионная терапия без осложнений</c:v>
                </c:pt>
                <c:pt idx="1">
                  <c:v>прокол вены</c:v>
                </c:pt>
                <c:pt idx="2">
                  <c:v>игла упиралась в стенку вены</c:v>
                </c:pt>
              </c:strCache>
            </c:strRef>
          </c:cat>
          <c:val>
            <c:numRef>
              <c:f>Лист2!$B$2:$B$4</c:f>
              <c:numCache>
                <c:formatCode>General</c:formatCode>
                <c:ptCount val="3"/>
                <c:pt idx="0">
                  <c:v>15</c:v>
                </c:pt>
                <c:pt idx="1">
                  <c:v>7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008104889666488"/>
          <c:y val="8.9067011816048855E-2"/>
          <c:w val="0.30065969184407576"/>
          <c:h val="0.75732722516732898"/>
        </c:manualLayout>
      </c:layout>
      <c:overlay val="0"/>
      <c:txPr>
        <a:bodyPr/>
        <a:lstStyle/>
        <a:p>
          <a:pPr>
            <a:defRPr sz="16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179133858267719E-2"/>
          <c:y val="7.4548702245552628E-2"/>
          <c:w val="0.6715684601924766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Лист1!$B$1:$B$2</c:f>
              <c:strCache>
                <c:ptCount val="1"/>
                <c:pt idx="0">
                  <c:v>самочувствие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6296296296296563E-3"/>
                  <c:y val="8.41809798268347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основная группа</c:v>
                </c:pt>
                <c:pt idx="2">
                  <c:v>группа сравнения</c:v>
                </c:pt>
              </c:strCache>
            </c:strRef>
          </c:cat>
          <c:val>
            <c:numRef>
              <c:f>Лист1!$B$3:$B$5</c:f>
              <c:numCache>
                <c:formatCode>General</c:formatCode>
                <c:ptCount val="3"/>
                <c:pt idx="0">
                  <c:v>53.3</c:v>
                </c:pt>
                <c:pt idx="2">
                  <c:v>47.7</c:v>
                </c:pt>
              </c:numCache>
            </c:numRef>
          </c:val>
        </c:ser>
        <c:ser>
          <c:idx val="1"/>
          <c:order val="1"/>
          <c:tx>
            <c:strRef>
              <c:f>Лист1!$C$1:$C$2</c:f>
              <c:strCache>
                <c:ptCount val="1"/>
                <c:pt idx="0">
                  <c:v>активность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основная группа</c:v>
                </c:pt>
                <c:pt idx="2">
                  <c:v>группа сравнения</c:v>
                </c:pt>
              </c:strCache>
            </c:strRef>
          </c:cat>
          <c:val>
            <c:numRef>
              <c:f>Лист1!$C$3:$C$5</c:f>
              <c:numCache>
                <c:formatCode>General</c:formatCode>
                <c:ptCount val="3"/>
                <c:pt idx="0">
                  <c:v>55.7</c:v>
                </c:pt>
                <c:pt idx="2">
                  <c:v>50.2</c:v>
                </c:pt>
              </c:numCache>
            </c:numRef>
          </c:val>
        </c:ser>
        <c:ser>
          <c:idx val="2"/>
          <c:order val="2"/>
          <c:tx>
            <c:strRef>
              <c:f>Лист1!$D$1:$D$2</c:f>
              <c:strCache>
                <c:ptCount val="1"/>
                <c:pt idx="0">
                  <c:v>настроение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047438514629952E-3"/>
                  <c:y val="7.50271268236175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Лист1!$A$3:$A$5</c:f>
              <c:strCache>
                <c:ptCount val="3"/>
                <c:pt idx="0">
                  <c:v>основная группа</c:v>
                </c:pt>
                <c:pt idx="2">
                  <c:v>группа сравнения</c:v>
                </c:pt>
              </c:strCache>
            </c:strRef>
          </c:cat>
          <c:val>
            <c:numRef>
              <c:f>Лист1!$D$3:$D$5</c:f>
              <c:numCache>
                <c:formatCode>General</c:formatCode>
                <c:ptCount val="3"/>
                <c:pt idx="0">
                  <c:v>53.4</c:v>
                </c:pt>
                <c:pt idx="2">
                  <c:v>48.6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6278272"/>
        <c:axId val="126280064"/>
      </c:barChart>
      <c:catAx>
        <c:axId val="126278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26280064"/>
        <c:crosses val="autoZero"/>
        <c:auto val="1"/>
        <c:lblAlgn val="ctr"/>
        <c:lblOffset val="100"/>
        <c:noMultiLvlLbl val="0"/>
      </c:catAx>
      <c:valAx>
        <c:axId val="126280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26278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94637649460467"/>
          <c:y val="0.19845301430877807"/>
          <c:w val="0.26127697579469344"/>
          <c:h val="0.53574918752097678"/>
        </c:manualLayout>
      </c:layout>
      <c:overlay val="0"/>
      <c:txPr>
        <a:bodyPr/>
        <a:lstStyle/>
        <a:p>
          <a:pPr>
            <a:lnSpc>
              <a:spcPct val="100000"/>
            </a:lnSpc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30563-F613-4B55-9A7A-19812E39EB16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3EBF16-EA7B-448C-A44C-07BECD7B70F7}">
      <dgm:prSet custT="1"/>
      <dgm:spPr/>
      <dgm:t>
        <a:bodyPr/>
        <a:lstStyle/>
        <a:p>
          <a:pPr algn="just"/>
          <a:r>
            <a:rPr lang="ru-RU" sz="2400" b="1" u="none" dirty="0" err="1" smtClean="0">
              <a:latin typeface="Times New Roman" pitchFamily="18" charset="0"/>
              <a:cs typeface="Times New Roman" pitchFamily="18" charset="0"/>
            </a:rPr>
            <a:t>Инфузионная</a:t>
          </a:r>
          <a:r>
            <a:rPr lang="ru-RU" sz="2400" b="1" u="none" dirty="0" smtClean="0">
              <a:latin typeface="Times New Roman" pitchFamily="18" charset="0"/>
              <a:cs typeface="Times New Roman" pitchFamily="18" charset="0"/>
            </a:rPr>
            <a:t> терапия является неотъемлемой частью современного лечебного процесса</a:t>
          </a:r>
        </a:p>
      </dgm:t>
    </dgm:pt>
    <dgm:pt modelId="{E837CB85-FDE5-4502-B886-ADCEF13794FD}" type="parTrans" cxnId="{323B3E43-ABC8-466A-B468-570433B81DAD}">
      <dgm:prSet/>
      <dgm:spPr/>
      <dgm:t>
        <a:bodyPr/>
        <a:lstStyle/>
        <a:p>
          <a:endParaRPr lang="ru-RU"/>
        </a:p>
      </dgm:t>
    </dgm:pt>
    <dgm:pt modelId="{D0916D7F-3BC5-46DC-A382-7913DBC849A1}" type="sibTrans" cxnId="{323B3E43-ABC8-466A-B468-570433B81DAD}">
      <dgm:prSet/>
      <dgm:spPr/>
      <dgm:t>
        <a:bodyPr/>
        <a:lstStyle/>
        <a:p>
          <a:endParaRPr lang="ru-RU"/>
        </a:p>
      </dgm:t>
    </dgm:pt>
    <dgm:pt modelId="{CD69A19A-9165-470B-A1BE-AFB4ADD4AEBB}">
      <dgm:prSet custT="1"/>
      <dgm:spPr/>
      <dgm:t>
        <a:bodyPr/>
        <a:lstStyle/>
        <a:p>
          <a:pPr algn="just"/>
          <a:r>
            <a:rPr lang="ru-RU" sz="2400" b="1" u="none" dirty="0" smtClean="0">
              <a:latin typeface="Times New Roman" pitchFamily="18" charset="0"/>
              <a:cs typeface="Times New Roman" pitchFamily="18" charset="0"/>
            </a:rPr>
            <a:t>Наиболее часто используемый </a:t>
          </a:r>
          <a:r>
            <a:rPr lang="ru-RU" sz="2400" b="1" u="none" dirty="0" err="1" smtClean="0">
              <a:latin typeface="Times New Roman" pitchFamily="18" charset="0"/>
              <a:cs typeface="Times New Roman" pitchFamily="18" charset="0"/>
            </a:rPr>
            <a:t>инвазивный</a:t>
          </a:r>
          <a:r>
            <a:rPr lang="ru-RU" sz="2400" b="1" u="none" dirty="0" smtClean="0">
              <a:latin typeface="Times New Roman" pitchFamily="18" charset="0"/>
              <a:cs typeface="Times New Roman" pitchFamily="18" charset="0"/>
            </a:rPr>
            <a:t> метод лечения в условиях стационара</a:t>
          </a:r>
        </a:p>
      </dgm:t>
    </dgm:pt>
    <dgm:pt modelId="{90CFC3CA-F942-40AD-B58F-A782124D0AF1}" type="parTrans" cxnId="{E76B629D-E16E-48AB-8597-415C096CF7F5}">
      <dgm:prSet/>
      <dgm:spPr/>
      <dgm:t>
        <a:bodyPr/>
        <a:lstStyle/>
        <a:p>
          <a:endParaRPr lang="ru-RU"/>
        </a:p>
      </dgm:t>
    </dgm:pt>
    <dgm:pt modelId="{4D4D799D-FB1A-41EC-B664-0234B8F8BCB3}" type="sibTrans" cxnId="{E76B629D-E16E-48AB-8597-415C096CF7F5}">
      <dgm:prSet/>
      <dgm:spPr/>
      <dgm:t>
        <a:bodyPr/>
        <a:lstStyle/>
        <a:p>
          <a:endParaRPr lang="ru-RU"/>
        </a:p>
      </dgm:t>
    </dgm:pt>
    <dgm:pt modelId="{F2F70842-2275-410F-8391-9239FD66A637}">
      <dgm:prSet custT="1"/>
      <dgm:spPr/>
      <dgm:t>
        <a:bodyPr/>
        <a:lstStyle/>
        <a:p>
          <a:pPr algn="just"/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 Инфильтрации, образование гематом в области вены (в месте </a:t>
          </a:r>
          <a:r>
            <a:rPr lang="ru-RU" sz="2300" b="1" dirty="0" err="1" smtClean="0">
              <a:latin typeface="Times New Roman" pitchFamily="18" charset="0"/>
              <a:cs typeface="Times New Roman" pitchFamily="18" charset="0"/>
            </a:rPr>
            <a:t>вкола</a:t>
          </a:r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), </a:t>
          </a:r>
          <a:r>
            <a:rPr lang="ru-RU" sz="2300" b="1" dirty="0" err="1" smtClean="0">
              <a:latin typeface="Times New Roman" pitchFamily="18" charset="0"/>
              <a:cs typeface="Times New Roman" pitchFamily="18" charset="0"/>
            </a:rPr>
            <a:t>тромбирование</a:t>
          </a:r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, выход иглы из вены</a:t>
          </a:r>
          <a:endParaRPr lang="ru-RU" sz="2300" b="1" u="none" dirty="0" smtClean="0">
            <a:latin typeface="Times New Roman" pitchFamily="18" charset="0"/>
            <a:cs typeface="Times New Roman" pitchFamily="18" charset="0"/>
          </a:endParaRPr>
        </a:p>
      </dgm:t>
    </dgm:pt>
    <dgm:pt modelId="{059669F0-46D1-488F-B09D-6F9CE0A9151A}" type="parTrans" cxnId="{79C671DC-826F-4BE0-988B-4EFBA4B9D630}">
      <dgm:prSet/>
      <dgm:spPr/>
      <dgm:t>
        <a:bodyPr/>
        <a:lstStyle/>
        <a:p>
          <a:endParaRPr lang="ru-RU"/>
        </a:p>
      </dgm:t>
    </dgm:pt>
    <dgm:pt modelId="{D86EA88B-953D-48E9-9623-786C02F2DF23}" type="sibTrans" cxnId="{79C671DC-826F-4BE0-988B-4EFBA4B9D630}">
      <dgm:prSet/>
      <dgm:spPr/>
      <dgm:t>
        <a:bodyPr/>
        <a:lstStyle/>
        <a:p>
          <a:endParaRPr lang="ru-RU"/>
        </a:p>
      </dgm:t>
    </dgm:pt>
    <dgm:pt modelId="{E3B5154C-58DF-477B-BD3F-74EC339F82C2}">
      <dgm:prSet custT="1"/>
      <dgm:spPr/>
      <dgm:t>
        <a:bodyPr/>
        <a:lstStyle/>
        <a:p>
          <a:pPr algn="just"/>
          <a:r>
            <a:rPr lang="ru-RU" sz="2400" b="1" u="none" dirty="0" smtClean="0">
              <a:latin typeface="Times New Roman" pitchFamily="18" charset="0"/>
              <a:cs typeface="Times New Roman" pitchFamily="18" charset="0"/>
            </a:rPr>
            <a:t>Обычный метод с помощью металлической иглы, от 2-х и более раз в сутки</a:t>
          </a:r>
        </a:p>
      </dgm:t>
    </dgm:pt>
    <dgm:pt modelId="{2B603D74-9672-49BF-845D-C98AEE2C46D8}" type="parTrans" cxnId="{3A5177EF-2D04-4C22-AF3C-E9D07AD1BBF7}">
      <dgm:prSet/>
      <dgm:spPr/>
      <dgm:t>
        <a:bodyPr/>
        <a:lstStyle/>
        <a:p>
          <a:endParaRPr lang="ru-RU"/>
        </a:p>
      </dgm:t>
    </dgm:pt>
    <dgm:pt modelId="{2AC68F5B-3C75-491B-809C-595F3207D6E9}" type="sibTrans" cxnId="{3A5177EF-2D04-4C22-AF3C-E9D07AD1BBF7}">
      <dgm:prSet/>
      <dgm:spPr/>
      <dgm:t>
        <a:bodyPr/>
        <a:lstStyle/>
        <a:p>
          <a:endParaRPr lang="ru-RU"/>
        </a:p>
      </dgm:t>
    </dgm:pt>
    <dgm:pt modelId="{28ABF143-9D5E-4CB9-89F2-A8B85C62D4A1}" type="pres">
      <dgm:prSet presAssocID="{4B930563-F613-4B55-9A7A-19812E39EB1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CAF8F0-ABD3-48B7-8AB4-376E6F05AEF5}" type="pres">
      <dgm:prSet presAssocID="{4B930563-F613-4B55-9A7A-19812E39EB16}" presName="dummyMaxCanvas" presStyleCnt="0">
        <dgm:presLayoutVars/>
      </dgm:prSet>
      <dgm:spPr/>
    </dgm:pt>
    <dgm:pt modelId="{300DE11D-F262-4D36-9FDE-E65633A9ED7B}" type="pres">
      <dgm:prSet presAssocID="{4B930563-F613-4B55-9A7A-19812E39EB1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17809B-18C8-44F2-B998-7E0307EF2B4D}" type="pres">
      <dgm:prSet presAssocID="{4B930563-F613-4B55-9A7A-19812E39EB16}" presName="FourNodes_2" presStyleLbl="node1" presStyleIdx="1" presStyleCnt="4" custLinFactNeighborX="-15319" custLinFactNeighborY="-62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BDEEB-67E1-4901-824D-072627E5CEF3}" type="pres">
      <dgm:prSet presAssocID="{4B930563-F613-4B55-9A7A-19812E39EB1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B42E8-C447-4011-B103-48D67D3C1A8A}" type="pres">
      <dgm:prSet presAssocID="{4B930563-F613-4B55-9A7A-19812E39EB16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31C90-2762-4092-A148-CE9E0E0C1A46}" type="pres">
      <dgm:prSet presAssocID="{4B930563-F613-4B55-9A7A-19812E39EB1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0DEEA-F40F-4E85-96A1-B8155B4A17CB}" type="pres">
      <dgm:prSet presAssocID="{4B930563-F613-4B55-9A7A-19812E39EB1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337BB-AE04-4A38-A456-1AD2FDCB729D}" type="pres">
      <dgm:prSet presAssocID="{4B930563-F613-4B55-9A7A-19812E39EB1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8C4BBD-E9BE-48B2-A072-FB0A9B347083}" type="pres">
      <dgm:prSet presAssocID="{4B930563-F613-4B55-9A7A-19812E39EB1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D8E41-A681-403B-BC14-F786497F9B36}" type="pres">
      <dgm:prSet presAssocID="{4B930563-F613-4B55-9A7A-19812E39EB1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C4027-A648-478B-8733-F7DDB234457B}" type="pres">
      <dgm:prSet presAssocID="{4B930563-F613-4B55-9A7A-19812E39EB1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525A9-9BD6-4DBD-88FE-6315BD9955BF}" type="pres">
      <dgm:prSet presAssocID="{4B930563-F613-4B55-9A7A-19812E39EB1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6B629D-E16E-48AB-8597-415C096CF7F5}" srcId="{4B930563-F613-4B55-9A7A-19812E39EB16}" destId="{CD69A19A-9165-470B-A1BE-AFB4ADD4AEBB}" srcOrd="1" destOrd="0" parTransId="{90CFC3CA-F942-40AD-B58F-A782124D0AF1}" sibTransId="{4D4D799D-FB1A-41EC-B664-0234B8F8BCB3}"/>
    <dgm:cxn modelId="{D21F173D-3A16-4243-8EF5-42C4934FF60E}" type="presOf" srcId="{F2F70842-2275-410F-8391-9239FD66A637}" destId="{031B42E8-C447-4011-B103-48D67D3C1A8A}" srcOrd="0" destOrd="0" presId="urn:microsoft.com/office/officeart/2005/8/layout/vProcess5"/>
    <dgm:cxn modelId="{B8E43F34-B5DB-47FC-901C-E3527D81700C}" type="presOf" srcId="{E93EBF16-EA7B-448C-A44C-07BECD7B70F7}" destId="{478C4BBD-E9BE-48B2-A072-FB0A9B347083}" srcOrd="1" destOrd="0" presId="urn:microsoft.com/office/officeart/2005/8/layout/vProcess5"/>
    <dgm:cxn modelId="{44FC76D6-1799-4FEC-8686-B1E7845836B9}" type="presOf" srcId="{4B930563-F613-4B55-9A7A-19812E39EB16}" destId="{28ABF143-9D5E-4CB9-89F2-A8B85C62D4A1}" srcOrd="0" destOrd="0" presId="urn:microsoft.com/office/officeart/2005/8/layout/vProcess5"/>
    <dgm:cxn modelId="{5AF5797B-8721-44E3-A934-4EB6DE35A2F9}" type="presOf" srcId="{CD69A19A-9165-470B-A1BE-AFB4ADD4AEBB}" destId="{39CD8E41-A681-403B-BC14-F786497F9B36}" srcOrd="1" destOrd="0" presId="urn:microsoft.com/office/officeart/2005/8/layout/vProcess5"/>
    <dgm:cxn modelId="{863951D0-3D0E-4C28-8911-6CA515489AF7}" type="presOf" srcId="{E93EBF16-EA7B-448C-A44C-07BECD7B70F7}" destId="{300DE11D-F262-4D36-9FDE-E65633A9ED7B}" srcOrd="0" destOrd="0" presId="urn:microsoft.com/office/officeart/2005/8/layout/vProcess5"/>
    <dgm:cxn modelId="{5E22A870-16FF-488F-BCD7-CD9D2D2FD50B}" type="presOf" srcId="{CD69A19A-9165-470B-A1BE-AFB4ADD4AEBB}" destId="{1917809B-18C8-44F2-B998-7E0307EF2B4D}" srcOrd="0" destOrd="0" presId="urn:microsoft.com/office/officeart/2005/8/layout/vProcess5"/>
    <dgm:cxn modelId="{9BD342A6-4D74-42F4-9590-D20EEB5C5C68}" type="presOf" srcId="{4D4D799D-FB1A-41EC-B664-0234B8F8BCB3}" destId="{D340DEEA-F40F-4E85-96A1-B8155B4A17CB}" srcOrd="0" destOrd="0" presId="urn:microsoft.com/office/officeart/2005/8/layout/vProcess5"/>
    <dgm:cxn modelId="{79C671DC-826F-4BE0-988B-4EFBA4B9D630}" srcId="{4B930563-F613-4B55-9A7A-19812E39EB16}" destId="{F2F70842-2275-410F-8391-9239FD66A637}" srcOrd="3" destOrd="0" parTransId="{059669F0-46D1-488F-B09D-6F9CE0A9151A}" sibTransId="{D86EA88B-953D-48E9-9623-786C02F2DF23}"/>
    <dgm:cxn modelId="{3A5177EF-2D04-4C22-AF3C-E9D07AD1BBF7}" srcId="{4B930563-F613-4B55-9A7A-19812E39EB16}" destId="{E3B5154C-58DF-477B-BD3F-74EC339F82C2}" srcOrd="2" destOrd="0" parTransId="{2B603D74-9672-49BF-845D-C98AEE2C46D8}" sibTransId="{2AC68F5B-3C75-491B-809C-595F3207D6E9}"/>
    <dgm:cxn modelId="{323B3E43-ABC8-466A-B468-570433B81DAD}" srcId="{4B930563-F613-4B55-9A7A-19812E39EB16}" destId="{E93EBF16-EA7B-448C-A44C-07BECD7B70F7}" srcOrd="0" destOrd="0" parTransId="{E837CB85-FDE5-4502-B886-ADCEF13794FD}" sibTransId="{D0916D7F-3BC5-46DC-A382-7913DBC849A1}"/>
    <dgm:cxn modelId="{3BEB0D45-0533-4D35-8878-AFC327A0D73B}" type="presOf" srcId="{E3B5154C-58DF-477B-BD3F-74EC339F82C2}" destId="{137BDEEB-67E1-4901-824D-072627E5CEF3}" srcOrd="0" destOrd="0" presId="urn:microsoft.com/office/officeart/2005/8/layout/vProcess5"/>
    <dgm:cxn modelId="{92AADABD-1CF2-4648-9651-2AD359309209}" type="presOf" srcId="{2AC68F5B-3C75-491B-809C-595F3207D6E9}" destId="{856337BB-AE04-4A38-A456-1AD2FDCB729D}" srcOrd="0" destOrd="0" presId="urn:microsoft.com/office/officeart/2005/8/layout/vProcess5"/>
    <dgm:cxn modelId="{3634C5E3-03B9-4C93-B8B0-216987955388}" type="presOf" srcId="{F2F70842-2275-410F-8391-9239FD66A637}" destId="{3A9525A9-9BD6-4DBD-88FE-6315BD9955BF}" srcOrd="1" destOrd="0" presId="urn:microsoft.com/office/officeart/2005/8/layout/vProcess5"/>
    <dgm:cxn modelId="{B47D1476-5130-445E-91E9-FC7CA1A8038B}" type="presOf" srcId="{E3B5154C-58DF-477B-BD3F-74EC339F82C2}" destId="{045C4027-A648-478B-8733-F7DDB234457B}" srcOrd="1" destOrd="0" presId="urn:microsoft.com/office/officeart/2005/8/layout/vProcess5"/>
    <dgm:cxn modelId="{C137BA93-2002-4D4F-9AAC-4A2C8EDD285A}" type="presOf" srcId="{D0916D7F-3BC5-46DC-A382-7913DBC849A1}" destId="{EBC31C90-2762-4092-A148-CE9E0E0C1A46}" srcOrd="0" destOrd="0" presId="urn:microsoft.com/office/officeart/2005/8/layout/vProcess5"/>
    <dgm:cxn modelId="{6D8062B6-79F0-49BD-A8D7-C17FF21A8A6F}" type="presParOf" srcId="{28ABF143-9D5E-4CB9-89F2-A8B85C62D4A1}" destId="{50CAF8F0-ABD3-48B7-8AB4-376E6F05AEF5}" srcOrd="0" destOrd="0" presId="urn:microsoft.com/office/officeart/2005/8/layout/vProcess5"/>
    <dgm:cxn modelId="{FF12451A-F734-447B-812E-34B44DCB61F1}" type="presParOf" srcId="{28ABF143-9D5E-4CB9-89F2-A8B85C62D4A1}" destId="{300DE11D-F262-4D36-9FDE-E65633A9ED7B}" srcOrd="1" destOrd="0" presId="urn:microsoft.com/office/officeart/2005/8/layout/vProcess5"/>
    <dgm:cxn modelId="{F7C0E37B-6F2A-43D4-9ECE-A00AD9DC93BD}" type="presParOf" srcId="{28ABF143-9D5E-4CB9-89F2-A8B85C62D4A1}" destId="{1917809B-18C8-44F2-B998-7E0307EF2B4D}" srcOrd="2" destOrd="0" presId="urn:microsoft.com/office/officeart/2005/8/layout/vProcess5"/>
    <dgm:cxn modelId="{E0B8A830-B49D-4306-8165-5F4BFD676950}" type="presParOf" srcId="{28ABF143-9D5E-4CB9-89F2-A8B85C62D4A1}" destId="{137BDEEB-67E1-4901-824D-072627E5CEF3}" srcOrd="3" destOrd="0" presId="urn:microsoft.com/office/officeart/2005/8/layout/vProcess5"/>
    <dgm:cxn modelId="{20A8F568-121D-4092-8F8B-2DC80E22B932}" type="presParOf" srcId="{28ABF143-9D5E-4CB9-89F2-A8B85C62D4A1}" destId="{031B42E8-C447-4011-B103-48D67D3C1A8A}" srcOrd="4" destOrd="0" presId="urn:microsoft.com/office/officeart/2005/8/layout/vProcess5"/>
    <dgm:cxn modelId="{E5592876-C3FE-42F0-9F80-494EF3800906}" type="presParOf" srcId="{28ABF143-9D5E-4CB9-89F2-A8B85C62D4A1}" destId="{EBC31C90-2762-4092-A148-CE9E0E0C1A46}" srcOrd="5" destOrd="0" presId="urn:microsoft.com/office/officeart/2005/8/layout/vProcess5"/>
    <dgm:cxn modelId="{A5FF773B-CD45-4764-ABBB-E82EF05C938B}" type="presParOf" srcId="{28ABF143-9D5E-4CB9-89F2-A8B85C62D4A1}" destId="{D340DEEA-F40F-4E85-96A1-B8155B4A17CB}" srcOrd="6" destOrd="0" presId="urn:microsoft.com/office/officeart/2005/8/layout/vProcess5"/>
    <dgm:cxn modelId="{90A9ADE0-3FC0-4BDF-8488-EC59A48621EF}" type="presParOf" srcId="{28ABF143-9D5E-4CB9-89F2-A8B85C62D4A1}" destId="{856337BB-AE04-4A38-A456-1AD2FDCB729D}" srcOrd="7" destOrd="0" presId="urn:microsoft.com/office/officeart/2005/8/layout/vProcess5"/>
    <dgm:cxn modelId="{72A76CF1-F91B-4A85-99BC-874A1711E709}" type="presParOf" srcId="{28ABF143-9D5E-4CB9-89F2-A8B85C62D4A1}" destId="{478C4BBD-E9BE-48B2-A072-FB0A9B347083}" srcOrd="8" destOrd="0" presId="urn:microsoft.com/office/officeart/2005/8/layout/vProcess5"/>
    <dgm:cxn modelId="{DDFB1AD9-9DF2-4917-AA9F-3DC3A5028286}" type="presParOf" srcId="{28ABF143-9D5E-4CB9-89F2-A8B85C62D4A1}" destId="{39CD8E41-A681-403B-BC14-F786497F9B36}" srcOrd="9" destOrd="0" presId="urn:microsoft.com/office/officeart/2005/8/layout/vProcess5"/>
    <dgm:cxn modelId="{BBA0CD33-CAC0-4C50-9CB0-723854CC534D}" type="presParOf" srcId="{28ABF143-9D5E-4CB9-89F2-A8B85C62D4A1}" destId="{045C4027-A648-478B-8733-F7DDB234457B}" srcOrd="10" destOrd="0" presId="urn:microsoft.com/office/officeart/2005/8/layout/vProcess5"/>
    <dgm:cxn modelId="{1DA08DB7-28C5-4AA8-A398-5A4DF373E514}" type="presParOf" srcId="{28ABF143-9D5E-4CB9-89F2-A8B85C62D4A1}" destId="{3A9525A9-9BD6-4DBD-88FE-6315BD9955B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DE11D-F262-4D36-9FDE-E65633A9ED7B}">
      <dsp:nvSpPr>
        <dsp:cNvPr id="0" name=""/>
        <dsp:cNvSpPr/>
      </dsp:nvSpPr>
      <dsp:spPr>
        <a:xfrm>
          <a:off x="0" y="0"/>
          <a:ext cx="6583679" cy="10585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err="1" smtClean="0">
              <a:latin typeface="Times New Roman" pitchFamily="18" charset="0"/>
              <a:cs typeface="Times New Roman" pitchFamily="18" charset="0"/>
            </a:rPr>
            <a:t>Инфузионная</a:t>
          </a:r>
          <a:r>
            <a:rPr lang="ru-RU" sz="2400" b="1" u="none" kern="1200" dirty="0" smtClean="0">
              <a:latin typeface="Times New Roman" pitchFamily="18" charset="0"/>
              <a:cs typeface="Times New Roman" pitchFamily="18" charset="0"/>
            </a:rPr>
            <a:t> терапия является неотъемлемой частью современного лечебного процесса</a:t>
          </a:r>
        </a:p>
      </dsp:txBody>
      <dsp:txXfrm>
        <a:off x="31005" y="31005"/>
        <a:ext cx="5351942" cy="996567"/>
      </dsp:txXfrm>
    </dsp:sp>
    <dsp:sp modelId="{1917809B-18C8-44F2-B998-7E0307EF2B4D}">
      <dsp:nvSpPr>
        <dsp:cNvPr id="0" name=""/>
        <dsp:cNvSpPr/>
      </dsp:nvSpPr>
      <dsp:spPr>
        <a:xfrm>
          <a:off x="0" y="1184778"/>
          <a:ext cx="6583679" cy="10585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latin typeface="Times New Roman" pitchFamily="18" charset="0"/>
              <a:cs typeface="Times New Roman" pitchFamily="18" charset="0"/>
            </a:rPr>
            <a:t>Наиболее часто используемый </a:t>
          </a:r>
          <a:r>
            <a:rPr lang="ru-RU" sz="2400" b="1" u="none" kern="1200" dirty="0" err="1" smtClean="0">
              <a:latin typeface="Times New Roman" pitchFamily="18" charset="0"/>
              <a:cs typeface="Times New Roman" pitchFamily="18" charset="0"/>
            </a:rPr>
            <a:t>инвазивный</a:t>
          </a:r>
          <a:r>
            <a:rPr lang="ru-RU" sz="2400" b="1" u="none" kern="1200" dirty="0" smtClean="0">
              <a:latin typeface="Times New Roman" pitchFamily="18" charset="0"/>
              <a:cs typeface="Times New Roman" pitchFamily="18" charset="0"/>
            </a:rPr>
            <a:t> метод лечения в условиях стационара</a:t>
          </a:r>
        </a:p>
      </dsp:txBody>
      <dsp:txXfrm>
        <a:off x="31005" y="1215783"/>
        <a:ext cx="5282211" cy="996567"/>
      </dsp:txXfrm>
    </dsp:sp>
    <dsp:sp modelId="{137BDEEB-67E1-4901-824D-072627E5CEF3}">
      <dsp:nvSpPr>
        <dsp:cNvPr id="0" name=""/>
        <dsp:cNvSpPr/>
      </dsp:nvSpPr>
      <dsp:spPr>
        <a:xfrm>
          <a:off x="1094536" y="2502091"/>
          <a:ext cx="6583679" cy="10585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>
              <a:latin typeface="Times New Roman" pitchFamily="18" charset="0"/>
              <a:cs typeface="Times New Roman" pitchFamily="18" charset="0"/>
            </a:rPr>
            <a:t>Обычный метод с помощью металлической иглы, от 2-х и более раз в сутки</a:t>
          </a:r>
        </a:p>
      </dsp:txBody>
      <dsp:txXfrm>
        <a:off x="1125541" y="2533096"/>
        <a:ext cx="5290441" cy="996567"/>
      </dsp:txXfrm>
    </dsp:sp>
    <dsp:sp modelId="{031B42E8-C447-4011-B103-48D67D3C1A8A}">
      <dsp:nvSpPr>
        <dsp:cNvPr id="0" name=""/>
        <dsp:cNvSpPr/>
      </dsp:nvSpPr>
      <dsp:spPr>
        <a:xfrm>
          <a:off x="1645919" y="3753137"/>
          <a:ext cx="6583679" cy="10585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 Инфильтрации, образование гематом в области вены (в месте </a:t>
          </a:r>
          <a:r>
            <a:rPr lang="ru-RU" sz="2300" b="1" kern="1200" dirty="0" err="1" smtClean="0">
              <a:latin typeface="Times New Roman" pitchFamily="18" charset="0"/>
              <a:cs typeface="Times New Roman" pitchFamily="18" charset="0"/>
            </a:rPr>
            <a:t>вкола</a:t>
          </a: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), </a:t>
          </a:r>
          <a:r>
            <a:rPr lang="ru-RU" sz="2300" b="1" kern="1200" dirty="0" err="1" smtClean="0">
              <a:latin typeface="Times New Roman" pitchFamily="18" charset="0"/>
              <a:cs typeface="Times New Roman" pitchFamily="18" charset="0"/>
            </a:rPr>
            <a:t>тромбирование</a:t>
          </a: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, выход иглы из вены</a:t>
          </a:r>
          <a:endParaRPr lang="ru-RU" sz="2300" b="1" u="none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676924" y="3784142"/>
        <a:ext cx="5282211" cy="996567"/>
      </dsp:txXfrm>
    </dsp:sp>
    <dsp:sp modelId="{EBC31C90-2762-4092-A148-CE9E0E0C1A46}">
      <dsp:nvSpPr>
        <dsp:cNvPr id="0" name=""/>
        <dsp:cNvSpPr/>
      </dsp:nvSpPr>
      <dsp:spPr>
        <a:xfrm>
          <a:off x="5895604" y="810773"/>
          <a:ext cx="688075" cy="688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050421" y="810773"/>
        <a:ext cx="378441" cy="517776"/>
      </dsp:txXfrm>
    </dsp:sp>
    <dsp:sp modelId="{D340DEEA-F40F-4E85-96A1-B8155B4A17CB}">
      <dsp:nvSpPr>
        <dsp:cNvPr id="0" name=""/>
        <dsp:cNvSpPr/>
      </dsp:nvSpPr>
      <dsp:spPr>
        <a:xfrm>
          <a:off x="6446987" y="2061819"/>
          <a:ext cx="688075" cy="688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601804" y="2061819"/>
        <a:ext cx="378441" cy="517776"/>
      </dsp:txXfrm>
    </dsp:sp>
    <dsp:sp modelId="{856337BB-AE04-4A38-A456-1AD2FDCB729D}">
      <dsp:nvSpPr>
        <dsp:cNvPr id="0" name=""/>
        <dsp:cNvSpPr/>
      </dsp:nvSpPr>
      <dsp:spPr>
        <a:xfrm>
          <a:off x="6990141" y="3312865"/>
          <a:ext cx="688075" cy="68807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7144958" y="3312865"/>
        <a:ext cx="378441" cy="517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B2584-42FC-4C5E-B380-4E62FB84CFC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8D278-EC9D-4FE5-B7A2-4D1196F22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8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8D278-EC9D-4FE5-B7A2-4D1196F22DF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8D278-EC9D-4FE5-B7A2-4D1196F22DF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072362" cy="500066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II проект Омской профессиональной сестринской ассоциации</a:t>
            </a:r>
            <a:br>
              <a:rPr lang="ru-RU" sz="2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«Исследования в сестринском деле» 2013 – 2014 гг</a:t>
            </a:r>
            <a:r>
              <a:rPr lang="ru-RU" sz="22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</a:t>
            </a:r>
            <a:r>
              <a:rPr lang="ru-RU" sz="2200" b="1" i="1" dirty="0" smtClean="0">
                <a:solidFill>
                  <a:srgbClr val="006600"/>
                </a:solidFill>
                <a:latin typeface="Arial Narrow" pitchFamily="34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006600"/>
                </a:solidFill>
                <a:latin typeface="Arial Narrow" pitchFamily="34" charset="0"/>
                <a:cs typeface="Times New Roman" pitchFamily="18" charset="0"/>
              </a:rPr>
            </a:br>
            <a:endParaRPr lang="ru-RU" sz="2200" dirty="0">
              <a:solidFill>
                <a:srgbClr val="0066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8329642" cy="250033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безопасности </a:t>
            </a:r>
          </a:p>
          <a:p>
            <a:pPr algn="ctr">
              <a:buNone/>
            </a:pPr>
            <a:r>
              <a:rPr lang="ru-RU" sz="4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 обеспечении венозного доступа у  пациенток с гинекологическими заболеваниями. </a:t>
            </a:r>
          </a:p>
          <a:p>
            <a:pPr algn="ctr">
              <a:buNone/>
            </a:pPr>
            <a:r>
              <a:rPr lang="ru-RU" sz="4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Снижение количества венепункций.</a:t>
            </a:r>
            <a:endParaRPr lang="ru-RU" sz="45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786050" y="4869160"/>
            <a:ext cx="6115064" cy="177455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А.А. </a:t>
            </a:r>
            <a:r>
              <a:rPr lang="ru-RU" sz="2600" b="1" dirty="0" err="1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Лавренчук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  </a:t>
            </a:r>
          </a:p>
          <a:p>
            <a:pPr algn="r">
              <a:buNone/>
            </a:pP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           медицинская сестра палатная </a:t>
            </a:r>
          </a:p>
          <a:p>
            <a:pPr algn="r">
              <a:buNone/>
            </a:pP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ПРИТ хирургического отделения               </a:t>
            </a:r>
            <a:endParaRPr lang="en-US" sz="2600" b="1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r">
              <a:buNone/>
            </a:pPr>
            <a:r>
              <a:rPr lang="en-US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     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БУЗОО </a:t>
            </a:r>
            <a:r>
              <a:rPr lang="en-US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“</a:t>
            </a:r>
            <a:r>
              <a:rPr lang="ru-RU" sz="2600" b="1" dirty="0" err="1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Тевризская</a:t>
            </a:r>
            <a:r>
              <a:rPr lang="ru-RU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  ЦРБ</a:t>
            </a:r>
            <a:r>
              <a:rPr lang="en-US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”</a:t>
            </a:r>
            <a:endParaRPr lang="ru-RU" sz="2600" b="1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r">
              <a:buNone/>
            </a:pPr>
            <a:endParaRPr lang="ru-RU" sz="2600" b="1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r">
              <a:buNone/>
            </a:pPr>
            <a:r>
              <a:rPr lang="en-US" sz="2600" b="1" dirty="0" smtClean="0">
                <a:solidFill>
                  <a:srgbClr val="0066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”</a:t>
            </a:r>
            <a:endParaRPr lang="ru-RU" sz="2600" b="1" dirty="0" smtClean="0">
              <a:solidFill>
                <a:srgbClr val="0066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r">
              <a:buNone/>
            </a:pPr>
            <a:endParaRPr lang="ru-RU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6632"/>
            <a:ext cx="781026" cy="111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789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Дизайн исследования  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000240"/>
            <a:ext cx="4040188" cy="107157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группа </a:t>
            </a:r>
          </a:p>
          <a:p>
            <a:pPr algn="ctr"/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( 25 человек) </a:t>
            </a:r>
            <a:endParaRPr lang="ru-RU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3857628"/>
            <a:ext cx="4040188" cy="2500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инфузионной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терапии, методом катетеризации периферических вен                  (1 раз в три дня)</a:t>
            </a:r>
            <a:endParaRPr lang="ru-RU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5025" y="2000240"/>
            <a:ext cx="4041775" cy="1071569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Группа сравнения </a:t>
            </a:r>
          </a:p>
          <a:p>
            <a:pPr algn="ctr"/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(25 человек)</a:t>
            </a:r>
            <a:endParaRPr lang="ru-RU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857628"/>
            <a:ext cx="4041775" cy="250269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инфузионной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терапии классическим способом, через металлическую иглу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(от 2-х раз и более в сутки)</a:t>
            </a:r>
          </a:p>
          <a:p>
            <a:pPr>
              <a:buNone/>
            </a:pP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305199">
            <a:off x="2526632" y="886092"/>
            <a:ext cx="504056" cy="1180055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9522176">
            <a:off x="5862782" y="895922"/>
            <a:ext cx="504056" cy="1180055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285984" y="3071810"/>
            <a:ext cx="484632" cy="71438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429388" y="3071810"/>
            <a:ext cx="484632" cy="71438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9906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35771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В.А.Доскин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САН </a:t>
            </a:r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(самочувствие, активность, настроение)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Листы наблюдения.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Шкала оценки флебита.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Шкала оценки инфильтрации.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 исследования по методике </a:t>
            </a:r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В.А.Доскин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САН</a:t>
            </a: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Инфузионная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терапия через периферический венозный катетер</a:t>
            </a: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Инфузионная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терапия через металлическую иглу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Инфузионная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терапия через металлическую иглу</a:t>
            </a: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 исследования по методике </a:t>
            </a:r>
            <a:r>
              <a:rPr lang="ru-RU" sz="36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В.А.Доскин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САН</a:t>
            </a: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исследования: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>
              <a:rot lat="21299999" lon="0" rev="0"/>
            </a:camera>
            <a:lightRig rig="threePt" dir="t"/>
          </a:scene3d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D:\тоже флако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2928958" cy="2196719"/>
          </a:xfrm>
          <a:prstGeom prst="rect">
            <a:avLst/>
          </a:prstGeom>
          <a:noFill/>
        </p:spPr>
      </p:pic>
      <p:pic>
        <p:nvPicPr>
          <p:cNvPr id="1027" name="Picture 3" descr="D:\систем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786058"/>
            <a:ext cx="2500330" cy="2500330"/>
          </a:xfrm>
          <a:prstGeom prst="rect">
            <a:avLst/>
          </a:prstGeom>
          <a:noFill/>
        </p:spPr>
      </p:pic>
      <p:pic>
        <p:nvPicPr>
          <p:cNvPr id="1028" name="Picture 4" descr="D:\осложнени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286256"/>
            <a:ext cx="2857526" cy="2133600"/>
          </a:xfrm>
          <a:prstGeom prst="rect">
            <a:avLst/>
          </a:prstGeom>
          <a:noFill/>
        </p:spPr>
      </p:pic>
      <p:sp>
        <p:nvSpPr>
          <p:cNvPr id="9" name="Стрелка углом 8"/>
          <p:cNvSpPr/>
          <p:nvPr/>
        </p:nvSpPr>
        <p:spPr>
          <a:xfrm rot="5400000">
            <a:off x="3625445" y="1732347"/>
            <a:ext cx="857256" cy="12501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5400000">
            <a:off x="6250793" y="3107529"/>
            <a:ext cx="857256" cy="150019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исследования: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Уменьшение количества венепункций.  </a:t>
            </a:r>
          </a:p>
          <a:p>
            <a:pPr marL="514350" indent="-514350">
              <a:buNone/>
            </a:pPr>
            <a:endParaRPr lang="ru-RU" sz="26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Уменьшение психологической </a:t>
            </a:r>
            <a:r>
              <a:rPr lang="ru-RU" sz="26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нагруз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514350" indent="-514350">
              <a:buNone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пациента.</a:t>
            </a:r>
          </a:p>
          <a:p>
            <a:pPr marL="514350" indent="-514350">
              <a:buNone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Уменьшение осложнений при </a:t>
            </a:r>
          </a:p>
          <a:p>
            <a:pPr marL="514350" indent="-514350">
              <a:buNone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соблюдении технологии </a:t>
            </a:r>
          </a:p>
          <a:p>
            <a:pPr marL="514350" indent="-514350">
              <a:buNone/>
            </a:pPr>
            <a:r>
              <a:rPr lang="ru-RU" sz="2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выполнения манипуляции. </a:t>
            </a:r>
          </a:p>
          <a:p>
            <a:pPr marL="514350" indent="-514350">
              <a:buNone/>
            </a:pP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ваз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714488"/>
            <a:ext cx="1857388" cy="1836902"/>
          </a:xfrm>
          <a:prstGeom prst="rect">
            <a:avLst/>
          </a:prstGeom>
          <a:noFill/>
        </p:spPr>
      </p:pic>
      <p:pic>
        <p:nvPicPr>
          <p:cNvPr id="2051" name="Picture 3" descr="D:\venozniy_dost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852290"/>
            <a:ext cx="2071702" cy="28138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305800" cy="135732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БЛАГОДАРЮ  ЗА ВНИМАНИЕ!</a:t>
            </a:r>
            <a:endParaRPr lang="ru-RU" sz="4000" b="1" i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4429132"/>
            <a:ext cx="4714908" cy="157163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База проведения исследования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хирургическое отделение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БУЗОО 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Тевризская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ЦРБ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714356"/>
            <a:ext cx="4500594" cy="15001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Исследовательская команда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Сестринский персонал    хирургического отделения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жела\Desktop\Результат\IMG_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593" y="3634384"/>
            <a:ext cx="3345655" cy="2509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Анжела\Desktop\Результат\Исследовательская комана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928670"/>
            <a:ext cx="4068504" cy="27146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Пациентки с гинекологическими заболеваниями, поступающие на стационарное лечение, в острый период </a:t>
            </a:r>
            <a:endParaRPr lang="ru-RU" sz="2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811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428604"/>
            <a:ext cx="8186766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endParaRPr lang="ru-RU" sz="32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357298"/>
            <a:ext cx="8358246" cy="200026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Повысить  безопасность пациенток при обеспечении венозного доступа с помощью применения современных средств через снижение многократных  венепункций.</a:t>
            </a:r>
            <a:endParaRPr lang="ru-RU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игл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14752"/>
            <a:ext cx="3379328" cy="2286016"/>
          </a:xfrm>
          <a:prstGeom prst="rect">
            <a:avLst/>
          </a:prstGeom>
          <a:noFill/>
        </p:spPr>
      </p:pic>
      <p:pic>
        <p:nvPicPr>
          <p:cNvPr id="1027" name="Picture 3" descr="F:\вазока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714752"/>
            <a:ext cx="3500462" cy="2278825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4143372" y="4714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Уменьшение количества  </a:t>
            </a:r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инвазивных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процедур, от 2-х и более раз в сутки до одного раза в три дня.</a:t>
            </a: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Снижение неблагоприятных последствий при проведении </a:t>
            </a:r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инфузионной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терапии до минимума.</a:t>
            </a:r>
          </a:p>
          <a:p>
            <a:pPr>
              <a:buNone/>
            </a:pP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Уменьшение трудозатрат медицинской сестры на проведение </a:t>
            </a:r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инфузионной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500042"/>
            <a:ext cx="8115328" cy="8572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  <a:endParaRPr lang="ru-RU" sz="32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643050"/>
            <a:ext cx="8358246" cy="48577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снижение психологической нагрузки на пациента;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двигательной активности и комфорта  для пациента;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надёжный и доступный венозный доступ;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снижение осложнений при проведении  </a:t>
            </a:r>
            <a:r>
              <a:rPr lang="ru-RU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инфузионной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терапии.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325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Дизайн исследования   </a:t>
            </a:r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4186238" cy="1143008"/>
          </a:xfrm>
        </p:spPr>
        <p:txBody>
          <a:bodyPr>
            <a:noAutofit/>
          </a:bodyPr>
          <a:lstStyle/>
          <a:p>
            <a:r>
              <a:rPr lang="ru-RU" b="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пациенток, участниц исследования </a:t>
            </a:r>
            <a:endParaRPr lang="ru-RU" b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3071810"/>
            <a:ext cx="4040188" cy="328851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Критерии включения: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пациентки фертильного возраста, от 18 до 45 лет;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гинекологические заболевания в острый период;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пациентки, получающие </a:t>
            </a:r>
            <a:r>
              <a:rPr lang="ru-RU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инфузионную</a:t>
            </a:r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терапию в первые трое суток</a:t>
            </a:r>
            <a:endParaRPr lang="ru-RU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5025" y="1428736"/>
            <a:ext cx="4041775" cy="1214447"/>
          </a:xfrm>
        </p:spPr>
        <p:txBody>
          <a:bodyPr>
            <a:normAutofit fontScale="92500" lnSpcReduction="20000"/>
          </a:bodyPr>
          <a:lstStyle/>
          <a:p>
            <a:r>
              <a:rPr lang="ru-RU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 человек ( 57,5 % от общего числа, пролеченных пациенток с острыми гинекологическими заболеваниями)</a:t>
            </a:r>
            <a:endParaRPr lang="ru-RU" b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071810"/>
            <a:ext cx="4041775" cy="32885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Критерии исключения: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женщины старше 46 лет;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наличие  тяжёлой сопутствующей терапевтической патологии;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отказ от участия в исследовании</a:t>
            </a:r>
            <a:endParaRPr lang="ru-RU" sz="2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3714744" y="1785926"/>
            <a:ext cx="835532" cy="484632"/>
          </a:xfrm>
          <a:prstGeom prst="strip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9906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Участницы исследования</a:t>
            </a:r>
            <a:endParaRPr lang="ru-RU" sz="36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714876" y="1428736"/>
          <a:ext cx="403860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. Бучко О.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18. Бучко О.А.</Template>
  <TotalTime>883</TotalTime>
  <Words>426</Words>
  <Application>Microsoft Office PowerPoint</Application>
  <PresentationFormat>Экран (4:3)</PresentationFormat>
  <Paragraphs>90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18. Бучко О.А.</vt:lpstr>
      <vt:lpstr>    II проект Омской профессиональной сестринской ассоциации «Исследования в сестринском деле» 2013 – 2014 гг.  </vt:lpstr>
      <vt:lpstr>База проведения исследования хирургическое отделение  БУЗОО “Тевризская ЦРБ”</vt:lpstr>
      <vt:lpstr>Пациентки с гинекологическими заболеваниями, поступающие на стационарное лечение, в острый период </vt:lpstr>
      <vt:lpstr>Актуальность темы</vt:lpstr>
      <vt:lpstr>Презентация PowerPoint</vt:lpstr>
      <vt:lpstr>Задачи исследования:</vt:lpstr>
      <vt:lpstr>Презентация PowerPoint</vt:lpstr>
      <vt:lpstr>Дизайн исследования    </vt:lpstr>
      <vt:lpstr>Участницы исследования</vt:lpstr>
      <vt:lpstr>Дизайн исследования    </vt:lpstr>
      <vt:lpstr>Методы исследования:</vt:lpstr>
      <vt:lpstr>Результат исследования по методике В.А.Доскин САН</vt:lpstr>
      <vt:lpstr>Инфузионная терапия через периферический венозный катетер</vt:lpstr>
      <vt:lpstr>Инфузионная терапия через металлическую иглу</vt:lpstr>
      <vt:lpstr>Инфузионная терапия через металлическую иглу</vt:lpstr>
      <vt:lpstr>Результат исследования по методике В.А.Доскин САН</vt:lpstr>
      <vt:lpstr>Результаты исследования:</vt:lpstr>
      <vt:lpstr>Результаты исследования: </vt:lpstr>
      <vt:lpstr>БЛАГОДАРЮ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 проект ОПСА «Исследования в сестринском деле» 2013 – 2014 гг.</dc:title>
  <dc:creator>Анжела</dc:creator>
  <cp:lastModifiedBy>pol-104-gls</cp:lastModifiedBy>
  <cp:revision>107</cp:revision>
  <dcterms:created xsi:type="dcterms:W3CDTF">2013-03-31T09:01:03Z</dcterms:created>
  <dcterms:modified xsi:type="dcterms:W3CDTF">2014-03-12T08:35:49Z</dcterms:modified>
</cp:coreProperties>
</file>