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9" r:id="rId2"/>
    <p:sldId id="267" r:id="rId3"/>
    <p:sldId id="257" r:id="rId4"/>
    <p:sldId id="258" r:id="rId5"/>
    <p:sldId id="259" r:id="rId6"/>
    <p:sldId id="262" r:id="rId7"/>
    <p:sldId id="263" r:id="rId8"/>
    <p:sldId id="277" r:id="rId9"/>
    <p:sldId id="282" r:id="rId10"/>
    <p:sldId id="280" r:id="rId11"/>
    <p:sldId id="283" r:id="rId12"/>
    <p:sldId id="285" r:id="rId13"/>
    <p:sldId id="286" r:id="rId14"/>
    <p:sldId id="288" r:id="rId15"/>
    <p:sldId id="287" r:id="rId16"/>
    <p:sldId id="26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153F"/>
    <a:srgbClr val="2E1D37"/>
    <a:srgbClr val="F4E8EE"/>
    <a:srgbClr val="401341"/>
    <a:srgbClr val="000066"/>
    <a:srgbClr val="660066"/>
    <a:srgbClr val="660033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72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image" Target="../media/image3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9852E32-A14E-49A8-A152-85B64ACBECCA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DFA61CD-68B0-498B-A743-97BD2F616E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650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7763DF-9950-4B45-BD2C-6DB8AA3C8786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D57B8CE-F334-46F6-B048-2491565F3A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158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D2AFD56-063E-4579-869D-F8A3C75CC5B7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7E28E91-8329-4CA7-8265-AD6E3456F0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3832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EB3D41-92E5-4F54-93B5-12A21EB12940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4791FE5-9152-4E43-BB83-972C3E75A0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576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72F2E0D-0019-44B1-A053-6F5801287633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22AE7B-94A6-4E8E-837A-F4C73A5567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73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AFC84A-64A5-4DFD-BA0F-ABBA749908C2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E49BC5-C862-4942-94AE-72DC0904D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430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876DD588-A735-456D-8C25-AE91ECEA0977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4A3720-1979-479B-8125-9365E668A4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315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73E6D4-1185-403B-99BC-E92300044736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5504760-0895-4333-9B60-64BFC8EB6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665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69E60B-A7F8-4786-922F-AF946F246193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8C874E4-B64F-4517-82BC-210BFF8F0A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7070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AF741F-C995-44DD-A1E7-9E9E2916BAC5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947B89A-B267-434E-BC1F-67E0738F03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58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652EC45-EF21-4E68-AB82-201E7331A634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F307220-32D0-4BE3-836C-028B6E4F4A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3" r:id="rId1"/>
    <p:sldLayoutId id="2147484024" r:id="rId2"/>
    <p:sldLayoutId id="2147484025" r:id="rId3"/>
    <p:sldLayoutId id="2147484026" r:id="rId4"/>
    <p:sldLayoutId id="2147484027" r:id="rId5"/>
    <p:sldLayoutId id="2147484028" r:id="rId6"/>
    <p:sldLayoutId id="2147484029" r:id="rId7"/>
    <p:sldLayoutId id="2147484030" r:id="rId8"/>
    <p:sldLayoutId id="2147484031" r:id="rId9"/>
    <p:sldLayoutId id="2147484032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#!/yandsearch?source=psearch&amp;uinfo=sw-1349-sh-597-fw-1124-fh-448-pd-1&amp;text=&#1091;&#1088;&#1086;&#1075;&#1077;&#1085;&#1080;&#1090;&#1072;&#1083;&#1100;&#1085;&#1099;&#1077; &#1087;&#1088;&#1086;&#1073;&#1083;&#1077;&#1084;&#1099; &#1091; &#1087;&#1086;&#1078;&#1080;&#1083;&#1099;&#1093;&amp;noreask=1&amp;pos=4&amp;lr=66&amp;rpt=simage&amp;img_url=http%3A%2F%2Fwww.zdorovieinfo.ru%2Fupload%2Fimages%2Fslides%2F18-114349213.jpg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5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7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2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9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1.e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3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#!/yandsearch?source=psearch&amp;uinfo=sw-1349-sh-597-fw-1124-fh-448-pd-1&amp;p=49&amp;text=&#1084;&#1077;&#1076;&#1080;&#1094;&#1080;&#1085;&#1089;&#1082;&#1072;&#1103; &#1089;&#1077;&#1089;&#1090;&#1088;&#1072; &#1079;&#1072;&#1087;&#1086;&#1083;&#1085;&#1103;&#1077;&#1090; &#1076;&#1086;&#1082;&#1091;&#1084;&#1077;&#1085;&#1090;&#1099;&amp;noreask=1&amp;pos=1477&amp;rpt=simage&amp;lr=66&amp;img_url=http%3A%2F%2Fwww.kakprosto.ru%2Fsites%2Fkakprosto%2Ffiles%2Fstyles%2Farticle-main%2Fpublic%2Farticle-images%2Fmain-49478-2e8958d826bb03344e61c1cdbee980d5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#!/yandsearch?source=psearch&amp;uinfo=sw-1349-sh-597-fw-1124-fh-448-pd-1&amp;p=10&amp;text=&#1090;&#1088;&#1077;&#1074;&#1086;&#1078;&#1085;&#1086;&#1089;&#1090;&#1100;&amp;noreask=1&amp;pos=325&amp;rpt=simage&amp;lr=66&amp;img_url=http%3A%2F%2Fschastliviymir.ru%2Fwp-content%2Fuploads%2F2012%2F08%2Fbespokoystvo-300x210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green.rawshop.ru/img/p/867-1476-thickbox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#!/yandsearch?source=psearch&amp;uinfo=sw-1349-sh-597-fw-1124-fh-448-pd-1&amp;text=&#1090;&#1077;&#1089;&#1090;&#1099;&amp;noreask=1&amp;pos=17&amp;lr=66&amp;rpt=simage&amp;img_url=http%3A%2F%2Fwww.studyitalian.it%2Fimages%2Ftest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hyperlink" Target="http://images.yandex.ru/#!/yandsearch?source=psearch&amp;uinfo=sw-1349-sh-597-fw-1124-fh-448-pd-1&amp;p=3&amp;text=&#1087;&#1086;&#1078;&#1080;&#1083;&#1086;&#1081; &#1086;&#1090;&#1074;&#1077;&#1095;&#1072;&#1077;&#1090; &#1085;&#1072; &#1090;&#1077;&#1089;&#1090;&amp;noreask=1&amp;pos=90&amp;rpt=simage&amp;lr=66&amp;img_url=http%3A%2F%2Fhabrastorage.org%2Fstorage2%2F425%2F471%2Fca9%2F425471ca9478caf91b229d2233fb80d6.jpg" TargetMode="Externa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3"/>
          <p:cNvSpPr>
            <a:spLocks noChangeArrowheads="1"/>
          </p:cNvSpPr>
          <p:nvPr/>
        </p:nvSpPr>
        <p:spPr bwMode="auto">
          <a:xfrm>
            <a:off x="539750" y="188913"/>
            <a:ext cx="83534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>
                <a:solidFill>
                  <a:srgbClr val="27114F"/>
                </a:solidFill>
                <a:latin typeface="Arial Black" pitchFamily="34" charset="0"/>
              </a:rPr>
              <a:t>II </a:t>
            </a:r>
            <a:r>
              <a:rPr lang="ru-RU" altLang="ru-RU" sz="1800">
                <a:solidFill>
                  <a:srgbClr val="27114F"/>
                </a:solidFill>
                <a:latin typeface="Arial Black" pitchFamily="34" charset="0"/>
              </a:rPr>
              <a:t>проект Омской региональной общественной организации «Омская профессиональная сестринская ассоциация»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rgbClr val="27114F"/>
                </a:solidFill>
                <a:latin typeface="Arial Black" pitchFamily="34" charset="0"/>
              </a:rPr>
              <a:t>«Исследования в сестринском деле 2013-2014 гг.»</a:t>
            </a:r>
          </a:p>
        </p:txBody>
      </p:sp>
      <p:sp>
        <p:nvSpPr>
          <p:cNvPr id="12291" name="Прямоугольник 4"/>
          <p:cNvSpPr>
            <a:spLocks noChangeArrowheads="1"/>
          </p:cNvSpPr>
          <p:nvPr/>
        </p:nvSpPr>
        <p:spPr bwMode="auto">
          <a:xfrm>
            <a:off x="4716463" y="5373688"/>
            <a:ext cx="44275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altLang="ru-RU" sz="1800" b="1">
                <a:solidFill>
                  <a:srgbClr val="27114F"/>
                </a:solidFill>
                <a:latin typeface="Arial Black" pitchFamily="34" charset="0"/>
              </a:rPr>
              <a:t>Ромазанова Наиля Фаритовна, медицинская сестра – исследователь, медицинская сестра палатная БУЗОО ГВВ</a:t>
            </a:r>
          </a:p>
        </p:txBody>
      </p:sp>
      <p:pic>
        <p:nvPicPr>
          <p:cNvPr id="23559" name="Picture 7" descr="http://www.zdorovieinfo.ru/upload/images/slides/18-11434921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79513" y="4509120"/>
            <a:ext cx="3312368" cy="1988840"/>
          </a:xfrm>
          <a:prstGeom prst="flowChartMultidocumen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12293" name="WordArt 6"/>
          <p:cNvSpPr>
            <a:spLocks noChangeArrowheads="1" noChangeShapeType="1" noTextEdit="1"/>
          </p:cNvSpPr>
          <p:nvPr/>
        </p:nvSpPr>
        <p:spPr bwMode="auto">
          <a:xfrm>
            <a:off x="1187450" y="1412875"/>
            <a:ext cx="688657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F4E8EE"/>
                  </a:solidFill>
                  <a:round/>
                  <a:headEnd/>
                  <a:tailEnd/>
                </a:ln>
                <a:solidFill>
                  <a:srgbClr val="40134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Снижение степени тревожности</a:t>
            </a:r>
          </a:p>
        </p:txBody>
      </p:sp>
      <p:sp>
        <p:nvSpPr>
          <p:cNvPr id="12294" name="WordArt 7"/>
          <p:cNvSpPr>
            <a:spLocks noChangeArrowheads="1" noChangeShapeType="1" noTextEdit="1"/>
          </p:cNvSpPr>
          <p:nvPr/>
        </p:nvSpPr>
        <p:spPr bwMode="auto">
          <a:xfrm>
            <a:off x="2032000" y="2133600"/>
            <a:ext cx="4897438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F4E8EE"/>
                  </a:solidFill>
                  <a:round/>
                  <a:headEnd/>
                  <a:tailEnd/>
                </a:ln>
                <a:solidFill>
                  <a:srgbClr val="40134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 пожилых пациентов</a:t>
            </a:r>
          </a:p>
        </p:txBody>
      </p:sp>
      <p:sp>
        <p:nvSpPr>
          <p:cNvPr id="12295" name="WordArt 8"/>
          <p:cNvSpPr>
            <a:spLocks noChangeArrowheads="1" noChangeShapeType="1" noTextEdit="1"/>
          </p:cNvSpPr>
          <p:nvPr/>
        </p:nvSpPr>
        <p:spPr bwMode="auto">
          <a:xfrm>
            <a:off x="1476375" y="2708275"/>
            <a:ext cx="64071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F4E8EE"/>
                  </a:solidFill>
                  <a:round/>
                  <a:headEnd/>
                  <a:tailEnd/>
                </a:ln>
                <a:solidFill>
                  <a:srgbClr val="40134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 урогенитальными проблемами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27584" y="3212976"/>
            <a:ext cx="7416824" cy="1600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kern="10" dirty="0">
                <a:ln w="19050">
                  <a:solidFill>
                    <a:srgbClr val="F4E8EE"/>
                  </a:solidFill>
                  <a:round/>
                  <a:headEnd/>
                  <a:tailEnd/>
                </a:ln>
                <a:solidFill>
                  <a:srgbClr val="40134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при применении современных средств ухода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2"/>
          <p:cNvSpPr>
            <a:spLocks noChangeArrowheads="1"/>
          </p:cNvSpPr>
          <p:nvPr/>
        </p:nvSpPr>
        <p:spPr bwMode="auto">
          <a:xfrm>
            <a:off x="0" y="16144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graphicFrame>
        <p:nvGraphicFramePr>
          <p:cNvPr id="21507" name="Object 11"/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9" name="Диаграмма" r:id="rId3" imgW="6286383" imgH="3628987" progId="Excel.Chart.8">
                  <p:embed/>
                </p:oleObj>
              </mc:Choice>
              <mc:Fallback>
                <p:oleObj name="Диаграмма" r:id="rId3" imgW="6286383" imgH="3628987" progId="Excel.Chart.8">
                  <p:embed/>
                  <p:pic>
                    <p:nvPicPr>
                      <p:cNvPr id="0" name="Object 11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8" name="Rectangle 13"/>
          <p:cNvSpPr>
            <a:spLocks noChangeArrowheads="1"/>
          </p:cNvSpPr>
          <p:nvPr/>
        </p:nvSpPr>
        <p:spPr bwMode="auto">
          <a:xfrm>
            <a:off x="0" y="5243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3"/>
          <p:cNvSpPr>
            <a:spLocks noChangeArrowheads="1"/>
          </p:cNvSpPr>
          <p:nvPr/>
        </p:nvSpPr>
        <p:spPr bwMode="auto">
          <a:xfrm>
            <a:off x="0" y="20002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graphicFrame>
        <p:nvGraphicFramePr>
          <p:cNvPr id="22531" name="Object 12"/>
          <p:cNvGraphicFramePr>
            <a:graphicFrameLocks/>
          </p:cNvGraphicFramePr>
          <p:nvPr/>
        </p:nvGraphicFramePr>
        <p:xfrm>
          <a:off x="179388" y="115888"/>
          <a:ext cx="6480175" cy="345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6" name="Диаграмма" r:id="rId3" imgW="5753032" imgH="2857444" progId="Excel.Chart.8">
                  <p:embed/>
                </p:oleObj>
              </mc:Choice>
              <mc:Fallback>
                <p:oleObj name="Диаграмма" r:id="rId3" imgW="5753032" imgH="2857444" progId="Excel.Chart.8">
                  <p:embed/>
                  <p:pic>
                    <p:nvPicPr>
                      <p:cNvPr id="0" name="Object 1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115888"/>
                        <a:ext cx="6480175" cy="345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2" name="Rectangle 14"/>
          <p:cNvSpPr>
            <a:spLocks noChangeArrowheads="1"/>
          </p:cNvSpPr>
          <p:nvPr/>
        </p:nvSpPr>
        <p:spPr bwMode="auto">
          <a:xfrm>
            <a:off x="0" y="48577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22533" name="Rectangle 16"/>
          <p:cNvSpPr>
            <a:spLocks noChangeArrowheads="1"/>
          </p:cNvSpPr>
          <p:nvPr/>
        </p:nvSpPr>
        <p:spPr bwMode="auto">
          <a:xfrm>
            <a:off x="0" y="2047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graphicFrame>
        <p:nvGraphicFramePr>
          <p:cNvPr id="22534" name="Object 15"/>
          <p:cNvGraphicFramePr>
            <a:graphicFrameLocks/>
          </p:cNvGraphicFramePr>
          <p:nvPr/>
        </p:nvGraphicFramePr>
        <p:xfrm>
          <a:off x="2771775" y="3573463"/>
          <a:ext cx="6251575" cy="314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7" name="Диаграмма" r:id="rId5" imgW="5676857" imgH="2762230" progId="Excel.Chart.8">
                  <p:embed/>
                </p:oleObj>
              </mc:Choice>
              <mc:Fallback>
                <p:oleObj name="Диаграмма" r:id="rId5" imgW="5676857" imgH="2762230" progId="Excel.Chart.8">
                  <p:embed/>
                  <p:pic>
                    <p:nvPicPr>
                      <p:cNvPr id="0" name="Object 1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75" y="3573463"/>
                        <a:ext cx="6251575" cy="3141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Rectangle 17"/>
          <p:cNvSpPr>
            <a:spLocks noChangeArrowheads="1"/>
          </p:cNvSpPr>
          <p:nvPr/>
        </p:nvSpPr>
        <p:spPr bwMode="auto">
          <a:xfrm>
            <a:off x="0" y="47974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3"/>
          <p:cNvSpPr>
            <a:spLocks noChangeArrowheads="1"/>
          </p:cNvSpPr>
          <p:nvPr/>
        </p:nvSpPr>
        <p:spPr bwMode="auto">
          <a:xfrm>
            <a:off x="0" y="19764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graphicFrame>
        <p:nvGraphicFramePr>
          <p:cNvPr id="23555" name="Object 12"/>
          <p:cNvGraphicFramePr>
            <a:graphicFrameLocks/>
          </p:cNvGraphicFramePr>
          <p:nvPr/>
        </p:nvGraphicFramePr>
        <p:xfrm>
          <a:off x="107950" y="188913"/>
          <a:ext cx="5676900" cy="290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0" name="Диаграмма" r:id="rId3" imgW="5677058" imgH="2905128" progId="Excel.Chart.8">
                  <p:embed/>
                </p:oleObj>
              </mc:Choice>
              <mc:Fallback>
                <p:oleObj name="Диаграмма" r:id="rId3" imgW="5677058" imgH="2905128" progId="Excel.Chart.8">
                  <p:embed/>
                  <p:pic>
                    <p:nvPicPr>
                      <p:cNvPr id="0" name="Object 1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188913"/>
                        <a:ext cx="5676900" cy="290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6" name="Rectangle 14"/>
          <p:cNvSpPr>
            <a:spLocks noChangeArrowheads="1"/>
          </p:cNvSpPr>
          <p:nvPr/>
        </p:nvSpPr>
        <p:spPr bwMode="auto">
          <a:xfrm>
            <a:off x="0" y="48815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23557" name="Rectangle 16"/>
          <p:cNvSpPr>
            <a:spLocks noChangeArrowheads="1"/>
          </p:cNvSpPr>
          <p:nvPr/>
        </p:nvSpPr>
        <p:spPr bwMode="auto">
          <a:xfrm>
            <a:off x="0" y="1709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graphicFrame>
        <p:nvGraphicFramePr>
          <p:cNvPr id="23558" name="Object 15"/>
          <p:cNvGraphicFramePr>
            <a:graphicFrameLocks/>
          </p:cNvGraphicFramePr>
          <p:nvPr/>
        </p:nvGraphicFramePr>
        <p:xfrm>
          <a:off x="2987675" y="3500438"/>
          <a:ext cx="5657850" cy="307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1" name="Диаграмма" r:id="rId5" imgW="5657961" imgH="3438414" progId="Excel.Chart.8">
                  <p:embed/>
                </p:oleObj>
              </mc:Choice>
              <mc:Fallback>
                <p:oleObj name="Диаграмма" r:id="rId5" imgW="5657961" imgH="3438414" progId="Excel.Chart.8">
                  <p:embed/>
                  <p:pic>
                    <p:nvPicPr>
                      <p:cNvPr id="0" name="Object 1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3500438"/>
                        <a:ext cx="5657850" cy="307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9" name="Rectangle 17"/>
          <p:cNvSpPr>
            <a:spLocks noChangeArrowheads="1"/>
          </p:cNvSpPr>
          <p:nvPr/>
        </p:nvSpPr>
        <p:spPr bwMode="auto">
          <a:xfrm>
            <a:off x="0" y="51482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"/>
          <p:cNvSpPr>
            <a:spLocks noChangeArrowheads="1"/>
          </p:cNvSpPr>
          <p:nvPr/>
        </p:nvSpPr>
        <p:spPr bwMode="auto">
          <a:xfrm>
            <a:off x="0" y="19907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graphicFrame>
        <p:nvGraphicFramePr>
          <p:cNvPr id="24579" name="Object 9"/>
          <p:cNvGraphicFramePr>
            <a:graphicFrameLocks/>
          </p:cNvGraphicFramePr>
          <p:nvPr/>
        </p:nvGraphicFramePr>
        <p:xfrm>
          <a:off x="107950" y="188913"/>
          <a:ext cx="6553200" cy="309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" name="Диаграмма" r:id="rId3" imgW="6286383" imgH="2876682" progId="Excel.Chart.8">
                  <p:embed/>
                </p:oleObj>
              </mc:Choice>
              <mc:Fallback>
                <p:oleObj name="Диаграмма" r:id="rId3" imgW="6286383" imgH="2876682" progId="Excel.Chart.8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188913"/>
                        <a:ext cx="6553200" cy="309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0" name="Rectangle 11"/>
          <p:cNvSpPr>
            <a:spLocks noChangeArrowheads="1"/>
          </p:cNvSpPr>
          <p:nvPr/>
        </p:nvSpPr>
        <p:spPr bwMode="auto">
          <a:xfrm>
            <a:off x="0" y="48672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24581" name="Rectangle 13"/>
          <p:cNvSpPr>
            <a:spLocks noChangeArrowheads="1"/>
          </p:cNvSpPr>
          <p:nvPr/>
        </p:nvSpPr>
        <p:spPr bwMode="auto">
          <a:xfrm>
            <a:off x="0" y="19907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graphicFrame>
        <p:nvGraphicFramePr>
          <p:cNvPr id="24582" name="Object 12"/>
          <p:cNvGraphicFramePr>
            <a:graphicFrameLocks/>
          </p:cNvGraphicFramePr>
          <p:nvPr/>
        </p:nvGraphicFramePr>
        <p:xfrm>
          <a:off x="2484438" y="3500438"/>
          <a:ext cx="6429375" cy="316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5" name="Диаграмма" r:id="rId5" imgW="6286383" imgH="2876682" progId="Excel.Chart.8">
                  <p:embed/>
                </p:oleObj>
              </mc:Choice>
              <mc:Fallback>
                <p:oleObj name="Диаграмма" r:id="rId5" imgW="6286383" imgH="2876682" progId="Excel.Chart.8">
                  <p:embed/>
                  <p:pic>
                    <p:nvPicPr>
                      <p:cNvPr id="0" name="Object 1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3500438"/>
                        <a:ext cx="6429375" cy="316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3" name="Rectangle 14"/>
          <p:cNvSpPr>
            <a:spLocks noChangeArrowheads="1"/>
          </p:cNvSpPr>
          <p:nvPr/>
        </p:nvSpPr>
        <p:spPr bwMode="auto">
          <a:xfrm>
            <a:off x="0" y="48672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0" y="19954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graphicFrame>
        <p:nvGraphicFramePr>
          <p:cNvPr id="25603" name="Object 2"/>
          <p:cNvGraphicFramePr>
            <a:graphicFrameLocks/>
          </p:cNvGraphicFramePr>
          <p:nvPr/>
        </p:nvGraphicFramePr>
        <p:xfrm>
          <a:off x="179388" y="333375"/>
          <a:ext cx="6408737" cy="302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8" name="Диаграмма" r:id="rId3" imgW="6286383" imgH="2866965" progId="Excel.Chart.8">
                  <p:embed/>
                </p:oleObj>
              </mc:Choice>
              <mc:Fallback>
                <p:oleObj name="Диаграмма" r:id="rId3" imgW="6286383" imgH="2866965" progId="Excel.Chart.8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333375"/>
                        <a:ext cx="6408737" cy="302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4862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0" y="1804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graphicFrame>
        <p:nvGraphicFramePr>
          <p:cNvPr id="25606" name="Object 5"/>
          <p:cNvGraphicFramePr>
            <a:graphicFrameLocks/>
          </p:cNvGraphicFramePr>
          <p:nvPr/>
        </p:nvGraphicFramePr>
        <p:xfrm>
          <a:off x="2627313" y="3644900"/>
          <a:ext cx="6286500" cy="303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9" name="Диаграмма" r:id="rId5" imgW="6286383" imgH="3248111" progId="Excel.Chart.8">
                  <p:embed/>
                </p:oleObj>
              </mc:Choice>
              <mc:Fallback>
                <p:oleObj name="Диаграмма" r:id="rId5" imgW="6286383" imgH="3248111" progId="Excel.Chart.8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3644900"/>
                        <a:ext cx="6286500" cy="3032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0" y="50530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260649"/>
            <a:ext cx="8964488" cy="720079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Итоги исследования</a:t>
            </a:r>
            <a:br>
              <a:rPr lang="ru-RU" sz="4400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</a:b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706" y="1700808"/>
            <a:ext cx="2680134" cy="234258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2" name="Picture 2" descr="E:\Фотографии\фото с конференции\DSC0307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293096"/>
            <a:ext cx="3024336" cy="2235891"/>
          </a:xfrm>
          <a:prstGeom prst="rect">
            <a:avLst/>
          </a:prstGeom>
          <a:noFill/>
          <a:ln w="38100"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6" name="Куб 5"/>
          <p:cNvSpPr/>
          <p:nvPr/>
        </p:nvSpPr>
        <p:spPr>
          <a:xfrm>
            <a:off x="3203575" y="1484313"/>
            <a:ext cx="5545138" cy="2232025"/>
          </a:xfrm>
          <a:prstGeom prst="cub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srgbClr val="26153F"/>
                </a:solidFill>
                <a:latin typeface="Arial Black" pitchFamily="34" charset="0"/>
              </a:rPr>
              <a:t> использование современных средств ухода улучшает качество жизни пациентов и существенно снижает уровень тревожности</a:t>
            </a:r>
          </a:p>
        </p:txBody>
      </p:sp>
      <p:sp>
        <p:nvSpPr>
          <p:cNvPr id="8" name="Куб 7"/>
          <p:cNvSpPr/>
          <p:nvPr/>
        </p:nvSpPr>
        <p:spPr>
          <a:xfrm>
            <a:off x="3348038" y="4005263"/>
            <a:ext cx="5545137" cy="2232025"/>
          </a:xfrm>
          <a:prstGeom prst="cub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srgbClr val="26153F"/>
                </a:solidFill>
                <a:latin typeface="Arial Black" pitchFamily="34" charset="0"/>
              </a:rPr>
              <a:t> применение гигиенических абсорбирующих средств обеспечивает психологический комфорт и повышает жизненную активность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Picture 3" descr="http://www.carbasa.ru/uploads/posts/2012-08/vqp4sqwf59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1475656" y="332656"/>
            <a:ext cx="5040560" cy="3360374"/>
          </a:xfrm>
          <a:prstGeom prst="teardrop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 rot="20908499">
            <a:off x="449448" y="3139773"/>
            <a:ext cx="8855218" cy="2154113"/>
          </a:xfrm>
          <a:prstGeom prst="rect">
            <a:avLst/>
          </a:prstGeom>
          <a:noFill/>
        </p:spPr>
        <p:txBody>
          <a:bodyPr wrap="none">
            <a:prstTxWarp prst="textInflateBottom">
              <a:avLst/>
            </a:prstTxWarp>
            <a:spAutoFit/>
            <a:scene3d>
              <a:camera prst="isometricOffAxis1Righ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87" name="Picture 3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1484784"/>
            <a:ext cx="1008112" cy="121204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55" name="Picture 15" descr="C:\Users\DNS\Desktop\портреты\винокурова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953606" y="3423189"/>
            <a:ext cx="834418" cy="1157939"/>
          </a:xfrm>
          <a:prstGeom prst="ellipse">
            <a:avLst/>
          </a:prstGeom>
          <a:noFill/>
        </p:spPr>
      </p:pic>
      <p:pic>
        <p:nvPicPr>
          <p:cNvPr id="35853" name="Picture 1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484784"/>
            <a:ext cx="1152128" cy="129614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288033"/>
            <a:ext cx="8964488" cy="105273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ИССЛЕДОВАТЕЛЬСКАЯ КОМАНДА</a:t>
            </a:r>
            <a:endParaRPr lang="ru-RU" sz="3600" dirty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5842" name="Picture 2" descr="C:\Users\DNS\Desktop\портреты\я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604" y="1484784"/>
            <a:ext cx="949068" cy="1157443"/>
          </a:xfrm>
          <a:prstGeom prst="ellipse">
            <a:avLst/>
          </a:prstGeom>
          <a:noFill/>
        </p:spPr>
      </p:pic>
      <p:pic>
        <p:nvPicPr>
          <p:cNvPr id="35843" name="Picture 3" descr="C:\Users\DNS\Desktop\портреты\морозова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5373216"/>
            <a:ext cx="813302" cy="1111454"/>
          </a:xfrm>
          <a:prstGeom prst="ellipse">
            <a:avLst/>
          </a:prstGeom>
          <a:noFill/>
        </p:spPr>
      </p:pic>
      <p:sp>
        <p:nvSpPr>
          <p:cNvPr id="27" name="Рамка 26"/>
          <p:cNvSpPr/>
          <p:nvPr/>
        </p:nvSpPr>
        <p:spPr>
          <a:xfrm>
            <a:off x="250825" y="3213100"/>
            <a:ext cx="8642350" cy="1584325"/>
          </a:xfrm>
          <a:prstGeom prst="frame">
            <a:avLst>
              <a:gd name="adj1" fmla="val 11112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250825" y="5157788"/>
            <a:ext cx="8642350" cy="1584325"/>
          </a:xfrm>
          <a:prstGeom prst="frame">
            <a:avLst>
              <a:gd name="adj1" fmla="val 11112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4" name="Выноска со стрелкой вниз 33"/>
          <p:cNvSpPr/>
          <p:nvPr/>
        </p:nvSpPr>
        <p:spPr>
          <a:xfrm>
            <a:off x="2268538" y="2997200"/>
            <a:ext cx="4679950" cy="576263"/>
          </a:xfrm>
          <a:prstGeom prst="downArrowCallou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2F243C"/>
                </a:solidFill>
                <a:latin typeface="Arial Black" pitchFamily="34" charset="0"/>
                <a:cs typeface="Times New Roman" pitchFamily="18" charset="0"/>
              </a:rPr>
              <a:t>Специалисты по сбору данных</a:t>
            </a:r>
          </a:p>
        </p:txBody>
      </p:sp>
      <p:pic>
        <p:nvPicPr>
          <p:cNvPr id="35845" name="Picture 5" descr="C:\Users\DNS\Desktop\портреты\бородулина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3429000"/>
            <a:ext cx="824288" cy="1186831"/>
          </a:xfrm>
          <a:prstGeom prst="ellipse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>
            <a:off x="250825" y="4435475"/>
            <a:ext cx="1655763" cy="2889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b="1" dirty="0">
                <a:solidFill>
                  <a:srgbClr val="2F243C"/>
                </a:solidFill>
                <a:latin typeface="Arial Black" pitchFamily="34" charset="0"/>
                <a:cs typeface="Times New Roman" pitchFamily="18" charset="0"/>
              </a:rPr>
              <a:t>Бородулина Т.В.</a:t>
            </a:r>
            <a:endParaRPr lang="ru-RU" sz="1200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35846" name="Picture 6" descr="C:\Users\DNS\Desktop\портреты\васина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195736" y="3429520"/>
            <a:ext cx="814910" cy="1151608"/>
          </a:xfrm>
          <a:prstGeom prst="ellipse">
            <a:avLst/>
          </a:prstGeom>
          <a:noFill/>
        </p:spPr>
      </p:pic>
      <p:sp>
        <p:nvSpPr>
          <p:cNvPr id="38" name="Прямоугольник 37"/>
          <p:cNvSpPr/>
          <p:nvPr/>
        </p:nvSpPr>
        <p:spPr>
          <a:xfrm>
            <a:off x="2051050" y="4435475"/>
            <a:ext cx="1368425" cy="2889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b="1" dirty="0">
                <a:solidFill>
                  <a:srgbClr val="2F243C"/>
                </a:solidFill>
                <a:latin typeface="Arial Black" pitchFamily="34" charset="0"/>
                <a:cs typeface="Times New Roman" pitchFamily="18" charset="0"/>
              </a:rPr>
              <a:t>Васина С.П.</a:t>
            </a:r>
            <a:endParaRPr lang="ru-RU" sz="1200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563938" y="4437063"/>
            <a:ext cx="1584325" cy="2889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b="1" dirty="0" err="1">
                <a:solidFill>
                  <a:srgbClr val="2F243C"/>
                </a:solidFill>
                <a:latin typeface="Arial Black" pitchFamily="34" charset="0"/>
                <a:cs typeface="Times New Roman" pitchFamily="18" charset="0"/>
              </a:rPr>
              <a:t>Винокурова</a:t>
            </a:r>
            <a:r>
              <a:rPr lang="ru-RU" sz="1200" b="1" dirty="0">
                <a:solidFill>
                  <a:srgbClr val="2F243C"/>
                </a:solidFill>
                <a:latin typeface="Arial Black" pitchFamily="34" charset="0"/>
                <a:cs typeface="Times New Roman" pitchFamily="18" charset="0"/>
              </a:rPr>
              <a:t> Л.А</a:t>
            </a:r>
            <a:endParaRPr lang="ru-RU" sz="1200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35848" name="Picture 8" descr="C:\Users\DNS\Desktop\портреты\говарунова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3420764"/>
            <a:ext cx="898731" cy="1160364"/>
          </a:xfrm>
          <a:prstGeom prst="ellipse">
            <a:avLst/>
          </a:prstGeom>
          <a:noFill/>
        </p:spPr>
      </p:pic>
      <p:sp>
        <p:nvSpPr>
          <p:cNvPr id="42" name="Прямоугольник 41"/>
          <p:cNvSpPr/>
          <p:nvPr/>
        </p:nvSpPr>
        <p:spPr>
          <a:xfrm>
            <a:off x="5364163" y="4435475"/>
            <a:ext cx="1655762" cy="2889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b="1" dirty="0" err="1">
                <a:solidFill>
                  <a:srgbClr val="2F243C"/>
                </a:solidFill>
                <a:latin typeface="Arial Black" pitchFamily="34" charset="0"/>
                <a:cs typeface="Times New Roman" pitchFamily="18" charset="0"/>
              </a:rPr>
              <a:t>Говарунова</a:t>
            </a:r>
            <a:r>
              <a:rPr lang="ru-RU" sz="1200" b="1" dirty="0">
                <a:solidFill>
                  <a:srgbClr val="2F243C"/>
                </a:solidFill>
                <a:latin typeface="Arial Black" pitchFamily="34" charset="0"/>
                <a:cs typeface="Times New Roman" pitchFamily="18" charset="0"/>
              </a:rPr>
              <a:t> Н.Н.</a:t>
            </a:r>
            <a:endParaRPr lang="ru-RU" sz="1200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35849" name="Picture 9" descr="C:\Users\DNS\Desktop\портреты\шиленкова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3429000"/>
            <a:ext cx="864096" cy="1243744"/>
          </a:xfrm>
          <a:prstGeom prst="ellipse">
            <a:avLst/>
          </a:prstGeom>
          <a:noFill/>
        </p:spPr>
      </p:pic>
      <p:sp>
        <p:nvSpPr>
          <p:cNvPr id="44" name="Прямоугольник 43"/>
          <p:cNvSpPr/>
          <p:nvPr/>
        </p:nvSpPr>
        <p:spPr>
          <a:xfrm>
            <a:off x="7164388" y="4437063"/>
            <a:ext cx="1728787" cy="2873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dirty="0" err="1">
                <a:solidFill>
                  <a:srgbClr val="2F243C"/>
                </a:solidFill>
                <a:latin typeface="Arial Black" pitchFamily="34" charset="0"/>
                <a:cs typeface="Times New Roman" pitchFamily="18" charset="0"/>
              </a:rPr>
              <a:t>Шиленкова</a:t>
            </a:r>
            <a:r>
              <a:rPr lang="ru-RU" sz="1200" dirty="0">
                <a:solidFill>
                  <a:srgbClr val="2F243C"/>
                </a:solidFill>
                <a:latin typeface="Arial Black" pitchFamily="34" charset="0"/>
                <a:cs typeface="Times New Roman" pitchFamily="18" charset="0"/>
              </a:rPr>
              <a:t> М.Ю.</a:t>
            </a:r>
          </a:p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46" name="Выноска со стрелкой вниз 45"/>
          <p:cNvSpPr/>
          <p:nvPr/>
        </p:nvSpPr>
        <p:spPr>
          <a:xfrm>
            <a:off x="4500563" y="4941888"/>
            <a:ext cx="4392612" cy="574675"/>
          </a:xfrm>
          <a:prstGeom prst="downArrowCallou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2F243C"/>
                </a:solidFill>
                <a:latin typeface="Arial Black" pitchFamily="34" charset="0"/>
                <a:cs typeface="Times New Roman" pitchFamily="18" charset="0"/>
              </a:rPr>
              <a:t>Специалист по анализу данных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971550" y="6381750"/>
            <a:ext cx="1655763" cy="2873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b="1" dirty="0">
                <a:solidFill>
                  <a:srgbClr val="2F243C"/>
                </a:solidFill>
                <a:latin typeface="Arial Black" pitchFamily="34" charset="0"/>
                <a:cs typeface="Times New Roman" pitchFamily="18" charset="0"/>
              </a:rPr>
              <a:t>Морозова С.И.</a:t>
            </a:r>
            <a:endParaRPr lang="ru-RU" sz="1200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35850" name="Picture 10" descr="C:\Users\DNS\Desktop\портреты\мама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660232" y="5373216"/>
            <a:ext cx="1008112" cy="1186743"/>
          </a:xfrm>
          <a:prstGeom prst="ellipse">
            <a:avLst/>
          </a:prstGeom>
          <a:noFill/>
        </p:spPr>
      </p:pic>
      <p:sp>
        <p:nvSpPr>
          <p:cNvPr id="49" name="Прямоугольник 48"/>
          <p:cNvSpPr/>
          <p:nvPr/>
        </p:nvSpPr>
        <p:spPr>
          <a:xfrm>
            <a:off x="6227763" y="6381750"/>
            <a:ext cx="1657350" cy="2873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b="1" dirty="0" err="1">
                <a:solidFill>
                  <a:srgbClr val="2F243C"/>
                </a:solidFill>
                <a:latin typeface="Arial Black" pitchFamily="34" charset="0"/>
                <a:cs typeface="Times New Roman" pitchFamily="18" charset="0"/>
              </a:rPr>
              <a:t>Ромазанова</a:t>
            </a:r>
            <a:r>
              <a:rPr lang="ru-RU" sz="1200" b="1" dirty="0">
                <a:solidFill>
                  <a:srgbClr val="2F243C"/>
                </a:solidFill>
                <a:latin typeface="Arial Black" pitchFamily="34" charset="0"/>
                <a:cs typeface="Times New Roman" pitchFamily="18" charset="0"/>
              </a:rPr>
              <a:t> А.Х</a:t>
            </a:r>
            <a:endParaRPr lang="ru-RU" sz="1200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6" name="Выноска со стрелкой вниз 55"/>
          <p:cNvSpPr/>
          <p:nvPr/>
        </p:nvSpPr>
        <p:spPr>
          <a:xfrm>
            <a:off x="250825" y="4941888"/>
            <a:ext cx="4033838" cy="574675"/>
          </a:xfrm>
          <a:prstGeom prst="downArrowCallou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2F243C"/>
                </a:solidFill>
                <a:latin typeface="Arial Black" pitchFamily="34" charset="0"/>
                <a:cs typeface="Times New Roman" pitchFamily="18" charset="0"/>
              </a:rPr>
              <a:t>Специалист по вводу данных</a:t>
            </a:r>
          </a:p>
        </p:txBody>
      </p:sp>
      <p:sp>
        <p:nvSpPr>
          <p:cNvPr id="37" name="Рамка 36"/>
          <p:cNvSpPr/>
          <p:nvPr/>
        </p:nvSpPr>
        <p:spPr>
          <a:xfrm>
            <a:off x="250825" y="1268413"/>
            <a:ext cx="8642350" cy="1584325"/>
          </a:xfrm>
          <a:prstGeom prst="frame">
            <a:avLst>
              <a:gd name="adj1" fmla="val 11112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23850" y="2493963"/>
            <a:ext cx="1727200" cy="2873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b="1" dirty="0" err="1">
                <a:solidFill>
                  <a:srgbClr val="2F243C"/>
                </a:solidFill>
                <a:latin typeface="Arial Black" pitchFamily="34" charset="0"/>
                <a:cs typeface="Times New Roman" pitchFamily="18" charset="0"/>
              </a:rPr>
              <a:t>Ромазанова</a:t>
            </a:r>
            <a:r>
              <a:rPr lang="ru-RU" sz="1200" b="1" dirty="0">
                <a:solidFill>
                  <a:srgbClr val="2F243C"/>
                </a:solidFill>
                <a:latin typeface="Arial Black" pitchFamily="34" charset="0"/>
                <a:cs typeface="Times New Roman" pitchFamily="18" charset="0"/>
              </a:rPr>
              <a:t> Н.Ф.</a:t>
            </a:r>
            <a:endParaRPr lang="ru-RU" sz="1200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635375" y="2493963"/>
            <a:ext cx="1727200" cy="2873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b="1" dirty="0">
                <a:solidFill>
                  <a:srgbClr val="2F243C"/>
                </a:solidFill>
                <a:latin typeface="Arial Black" pitchFamily="34" charset="0"/>
                <a:cs typeface="Times New Roman" pitchFamily="18" charset="0"/>
              </a:rPr>
              <a:t>Окунева В.В.</a:t>
            </a:r>
            <a:endParaRPr lang="ru-RU" sz="1200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092950" y="2493963"/>
            <a:ext cx="1727200" cy="2873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b="1" dirty="0">
                <a:solidFill>
                  <a:srgbClr val="2F243C"/>
                </a:solidFill>
                <a:latin typeface="Arial Black" pitchFamily="34" charset="0"/>
                <a:cs typeface="Times New Roman" pitchFamily="18" charset="0"/>
              </a:rPr>
              <a:t>Уткин А.А.</a:t>
            </a:r>
            <a:endParaRPr lang="ru-RU" sz="1200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1" name="Выноска со стрелкой вниз 30"/>
          <p:cNvSpPr/>
          <p:nvPr/>
        </p:nvSpPr>
        <p:spPr>
          <a:xfrm>
            <a:off x="250825" y="981075"/>
            <a:ext cx="3241675" cy="719138"/>
          </a:xfrm>
          <a:prstGeom prst="downArrowCallout">
            <a:avLst>
              <a:gd name="adj1" fmla="val 25000"/>
              <a:gd name="adj2" fmla="val 22918"/>
              <a:gd name="adj3" fmla="val 25000"/>
              <a:gd name="adj4" fmla="val 6497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400" b="1" dirty="0">
                <a:solidFill>
                  <a:srgbClr val="2F243C"/>
                </a:solidFill>
                <a:latin typeface="Arial Black" pitchFamily="34" charset="0"/>
                <a:cs typeface="Times New Roman" pitchFamily="18" charset="0"/>
              </a:rPr>
              <a:t>Медицинская сестра – исследователь, координатор</a:t>
            </a:r>
          </a:p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3" name="Выноска со стрелкой вниз 32"/>
          <p:cNvSpPr/>
          <p:nvPr/>
        </p:nvSpPr>
        <p:spPr>
          <a:xfrm>
            <a:off x="3563938" y="981075"/>
            <a:ext cx="2663825" cy="719138"/>
          </a:xfrm>
          <a:prstGeom prst="downArrowCallou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400" b="1" dirty="0">
                <a:solidFill>
                  <a:srgbClr val="2F243C"/>
                </a:solidFill>
                <a:latin typeface="Arial Black" pitchFamily="34" charset="0"/>
                <a:cs typeface="Times New Roman" pitchFamily="18" charset="0"/>
              </a:rPr>
              <a:t>Куратор исследования</a:t>
            </a:r>
          </a:p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0" name="Выноска со стрелкой вниз 29"/>
          <p:cNvSpPr/>
          <p:nvPr/>
        </p:nvSpPr>
        <p:spPr>
          <a:xfrm>
            <a:off x="6302375" y="981075"/>
            <a:ext cx="2590800" cy="719138"/>
          </a:xfrm>
          <a:prstGeom prst="downArrowCallou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400" b="1" dirty="0">
                <a:solidFill>
                  <a:srgbClr val="2F243C"/>
                </a:solidFill>
                <a:latin typeface="Arial Black" pitchFamily="34" charset="0"/>
                <a:cs typeface="Times New Roman" pitchFamily="18" charset="0"/>
              </a:rPr>
              <a:t>Рецензент</a:t>
            </a:r>
          </a:p>
          <a:p>
            <a:pPr algn="ctr">
              <a:defRPr/>
            </a:pPr>
            <a:endParaRPr lang="ru-RU" sz="1400" b="1" dirty="0">
              <a:solidFill>
                <a:srgbClr val="2F243C"/>
              </a:solidFill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060432" cy="143408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rial" charset="0"/>
              </a:rPr>
              <a:t>Актуальность темы</a:t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  <a:cs typeface="Arial" charset="0"/>
              </a:rPr>
            </a:b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250825" y="1125538"/>
            <a:ext cx="8642350" cy="4535487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27114F"/>
                </a:solidFill>
                <a:latin typeface="Arial Black" pitchFamily="34" charset="0"/>
              </a:rPr>
              <a:t>Наличие </a:t>
            </a:r>
            <a:r>
              <a:rPr lang="ru-RU" sz="2400" b="1" dirty="0" err="1">
                <a:solidFill>
                  <a:srgbClr val="27114F"/>
                </a:solidFill>
                <a:latin typeface="Arial Black" pitchFamily="34" charset="0"/>
              </a:rPr>
              <a:t>урогенитальных</a:t>
            </a:r>
            <a:r>
              <a:rPr lang="ru-RU" sz="2400" b="1" dirty="0">
                <a:solidFill>
                  <a:srgbClr val="27114F"/>
                </a:solidFill>
                <a:latin typeface="Arial Black" pitchFamily="34" charset="0"/>
              </a:rPr>
              <a:t> проблем у пожилых пациентов снижает качество их жизни, вызывая ситуационные и жизненные затруднения, сужение круга общения, отказ от любимых увлечений и возникновение чувства неполноценности и тревожности</a:t>
            </a:r>
            <a:endParaRPr lang="ru-RU" sz="2400" dirty="0">
              <a:solidFill>
                <a:srgbClr val="27114F"/>
              </a:solidFill>
              <a:latin typeface="Arial Black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</p:txBody>
      </p:sp>
      <p:pic>
        <p:nvPicPr>
          <p:cNvPr id="9" name="Picture 5" descr="http://www.uncletypewriter.com/wp-content/uploads/2011/05/anxiety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725144"/>
            <a:ext cx="3024336" cy="1944216"/>
          </a:xfrm>
          <a:prstGeom prst="flowChartMultidocumen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04856" cy="13620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cap="small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ЦЕЛЬ ИССЛЕДОВАНИЯ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Picture 5" descr="E:\В журнал сестринское дело\памперс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467544" y="5085184"/>
            <a:ext cx="2592288" cy="1584652"/>
          </a:xfrm>
          <a:prstGeom prst="wave">
            <a:avLst/>
          </a:prstGeom>
          <a:noFill/>
          <a:ln w="38100"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6" name="Блок-схема: несколько документов 5"/>
          <p:cNvSpPr/>
          <p:nvPr/>
        </p:nvSpPr>
        <p:spPr>
          <a:xfrm>
            <a:off x="395536" y="1196752"/>
            <a:ext cx="8280920" cy="3672408"/>
          </a:xfrm>
          <a:prstGeom prst="flowChartMultidocumen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>
                <a:solidFill>
                  <a:srgbClr val="27114F"/>
                </a:solidFill>
                <a:latin typeface="Arial Black" pitchFamily="34" charset="0"/>
                <a:cs typeface="Arial" charset="0"/>
              </a:rPr>
              <a:t>Оценить влияние современных средств ухода на </a:t>
            </a:r>
            <a:r>
              <a:rPr lang="ru-RU" sz="2800" b="1">
                <a:solidFill>
                  <a:srgbClr val="27114F"/>
                </a:solidFill>
                <a:latin typeface="Arial Black" pitchFamily="34" charset="0"/>
                <a:cs typeface="Arial" charset="0"/>
              </a:rPr>
              <a:t>снижение уровня</a:t>
            </a:r>
            <a:r>
              <a:rPr lang="ru-RU" sz="2800">
                <a:solidFill>
                  <a:srgbClr val="27114F"/>
                </a:solidFill>
                <a:latin typeface="Arial Black" pitchFamily="34" charset="0"/>
                <a:cs typeface="Arial" charset="0"/>
              </a:rPr>
              <a:t> тревожности у пожилых пациентов с урогенитальными проблемами</a:t>
            </a:r>
          </a:p>
          <a:p>
            <a:pPr algn="ctr">
              <a:defRPr/>
            </a:pPr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7" name="Picture 13" descr="867-1476-thickbox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581128"/>
            <a:ext cx="2520280" cy="1780632"/>
          </a:xfrm>
          <a:prstGeom prst="wave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8" name="Picture 14" descr="DSC0486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4869160"/>
            <a:ext cx="2827937" cy="1656184"/>
          </a:xfrm>
          <a:prstGeom prst="wave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13620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cap="small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ЗАДАЧИ ИССЛЕДОВАНИЯ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ятиугольник 3"/>
          <p:cNvSpPr/>
          <p:nvPr/>
        </p:nvSpPr>
        <p:spPr>
          <a:xfrm>
            <a:off x="323528" y="1124744"/>
            <a:ext cx="8280920" cy="1296144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  <a:buFont typeface="Arial" charset="0"/>
              <a:buChar char="•"/>
              <a:defRPr/>
            </a:pPr>
            <a:r>
              <a:rPr lang="ru-RU" sz="2800">
                <a:solidFill>
                  <a:srgbClr val="27114F"/>
                </a:solidFill>
                <a:latin typeface="Arial Black" pitchFamily="34" charset="0"/>
                <a:cs typeface="Arial" charset="0"/>
              </a:rPr>
              <a:t>Определить уровень тревоги у пожилых пациентов с урогенитальными проблемами</a:t>
            </a:r>
          </a:p>
        </p:txBody>
      </p:sp>
      <p:sp>
        <p:nvSpPr>
          <p:cNvPr id="5" name="Пятиугольник 4"/>
          <p:cNvSpPr/>
          <p:nvPr/>
        </p:nvSpPr>
        <p:spPr>
          <a:xfrm>
            <a:off x="323528" y="2564904"/>
            <a:ext cx="8280920" cy="1584176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  <a:buFont typeface="Arial" charset="0"/>
              <a:buChar char="•"/>
              <a:defRPr/>
            </a:pPr>
            <a:r>
              <a:rPr lang="ru-RU" sz="2800">
                <a:solidFill>
                  <a:srgbClr val="27114F"/>
                </a:solidFill>
                <a:latin typeface="Arial Black" pitchFamily="34" charset="0"/>
                <a:cs typeface="Arial" charset="0"/>
              </a:rPr>
              <a:t>Оценить влияние современных средств ухода  на устранение урогенитальных проблем у пациентов пожилого возраста </a:t>
            </a:r>
          </a:p>
        </p:txBody>
      </p:sp>
      <p:sp>
        <p:nvSpPr>
          <p:cNvPr id="6" name="Пятиугольник 5"/>
          <p:cNvSpPr/>
          <p:nvPr/>
        </p:nvSpPr>
        <p:spPr>
          <a:xfrm>
            <a:off x="323528" y="4365104"/>
            <a:ext cx="8280920" cy="216024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rgbClr val="27114F"/>
                </a:solidFill>
                <a:latin typeface="Arial Black" pitchFamily="34" charset="0"/>
              </a:rPr>
              <a:t>Выявить взаимосвязь между применением современных средств ухода и снижением уровня тревожности у пожилых пациентов с </a:t>
            </a:r>
            <a:r>
              <a:rPr lang="ru-RU" sz="2800" dirty="0" err="1">
                <a:solidFill>
                  <a:srgbClr val="27114F"/>
                </a:solidFill>
                <a:latin typeface="Arial Black" pitchFamily="34" charset="0"/>
              </a:rPr>
              <a:t>урогенитальными</a:t>
            </a:r>
            <a:r>
              <a:rPr lang="ru-RU" sz="2800" dirty="0">
                <a:solidFill>
                  <a:srgbClr val="27114F"/>
                </a:solidFill>
                <a:latin typeface="Arial Black" pitchFamily="34" charset="0"/>
              </a:rPr>
              <a:t> проблемами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260648"/>
            <a:ext cx="8964488" cy="13620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ОБЪЕКТ ИССЛЕДОВАНИЯ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Куб 9"/>
          <p:cNvSpPr/>
          <p:nvPr/>
        </p:nvSpPr>
        <p:spPr>
          <a:xfrm>
            <a:off x="179388" y="1844675"/>
            <a:ext cx="5113337" cy="4032250"/>
          </a:xfrm>
          <a:prstGeom prst="cub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i="1" dirty="0">
              <a:solidFill>
                <a:srgbClr val="2F243C"/>
              </a:solidFill>
              <a:latin typeface="Arial Black" pitchFamily="34" charset="0"/>
              <a:cs typeface="Arial" charset="0"/>
            </a:endParaRPr>
          </a:p>
          <a:p>
            <a:pPr algn="ctr">
              <a:defRPr/>
            </a:pPr>
            <a:endParaRPr lang="ru-RU" sz="2400" b="1" i="1" dirty="0">
              <a:solidFill>
                <a:srgbClr val="2F243C"/>
              </a:solidFill>
              <a:latin typeface="Arial Black" pitchFamily="34" charset="0"/>
              <a:cs typeface="Arial" charset="0"/>
            </a:endParaRPr>
          </a:p>
          <a:p>
            <a:pPr algn="ctr">
              <a:defRPr/>
            </a:pPr>
            <a:endParaRPr lang="ru-RU" sz="2000" b="1" dirty="0">
              <a:solidFill>
                <a:srgbClr val="2F243C"/>
              </a:solidFill>
              <a:latin typeface="Arial Black" pitchFamily="34" charset="0"/>
              <a:cs typeface="Arial" charset="0"/>
            </a:endParaRPr>
          </a:p>
          <a:p>
            <a:pPr algn="ctr">
              <a:defRPr/>
            </a:pPr>
            <a:r>
              <a:rPr lang="ru-RU" sz="2000" dirty="0">
                <a:solidFill>
                  <a:srgbClr val="2F243C"/>
                </a:solidFill>
                <a:latin typeface="Arial Black" pitchFamily="34" charset="0"/>
                <a:cs typeface="Arial" charset="0"/>
              </a:rPr>
              <a:t>Пациенты согласившиеся принять участие в исследовании, с </a:t>
            </a:r>
            <a:r>
              <a:rPr lang="ru-RU" sz="2000" dirty="0" err="1">
                <a:solidFill>
                  <a:srgbClr val="2F243C"/>
                </a:solidFill>
                <a:latin typeface="Arial Black" pitchFamily="34" charset="0"/>
                <a:cs typeface="Arial" charset="0"/>
              </a:rPr>
              <a:t>урогенитальными</a:t>
            </a:r>
            <a:r>
              <a:rPr lang="ru-RU" sz="2000" dirty="0">
                <a:solidFill>
                  <a:srgbClr val="2F243C"/>
                </a:solidFill>
                <a:latin typeface="Arial Black" pitchFamily="34" charset="0"/>
                <a:cs typeface="Arial" charset="0"/>
              </a:rPr>
              <a:t> проблемами старше 70 лет</a:t>
            </a:r>
            <a:r>
              <a:rPr lang="ru-RU" sz="2000" dirty="0">
                <a:solidFill>
                  <a:srgbClr val="2F243C"/>
                </a:solidFill>
                <a:latin typeface="Arial" charset="0"/>
                <a:cs typeface="Arial" charset="0"/>
              </a:rPr>
              <a:t>,</a:t>
            </a:r>
            <a:r>
              <a:rPr lang="ru-RU" sz="2000" dirty="0">
                <a:solidFill>
                  <a:srgbClr val="2F243C"/>
                </a:solidFill>
                <a:latin typeface="Arial Black" pitchFamily="34" charset="0"/>
                <a:cs typeface="Arial" charset="0"/>
              </a:rPr>
              <a:t> находящиеся на стационарном лечении в терапевтическом отделении</a:t>
            </a:r>
          </a:p>
          <a:p>
            <a:pPr algn="ctr">
              <a:defRPr/>
            </a:pPr>
            <a:endParaRPr lang="ru-RU" sz="2400" dirty="0">
              <a:solidFill>
                <a:srgbClr val="2F243C"/>
              </a:solidFill>
              <a:latin typeface="Arial Black" pitchFamily="34" charset="0"/>
              <a:cs typeface="Arial" charset="0"/>
            </a:endParaRPr>
          </a:p>
          <a:p>
            <a:pPr algn="ctr">
              <a:defRPr/>
            </a:pPr>
            <a:endParaRPr lang="ru-RU" sz="2400" dirty="0">
              <a:solidFill>
                <a:srgbClr val="2F243C"/>
              </a:solidFill>
              <a:latin typeface="Arial Black" pitchFamily="34" charset="0"/>
              <a:cs typeface="Arial" charset="0"/>
            </a:endParaRPr>
          </a:p>
          <a:p>
            <a:pPr algn="ctr">
              <a:defRPr/>
            </a:pPr>
            <a:endParaRPr lang="ru-RU" sz="2400" dirty="0">
              <a:solidFill>
                <a:srgbClr val="2F243C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3" name="Куб 12"/>
          <p:cNvSpPr/>
          <p:nvPr/>
        </p:nvSpPr>
        <p:spPr>
          <a:xfrm>
            <a:off x="4284663" y="2492375"/>
            <a:ext cx="4535487" cy="4103688"/>
          </a:xfrm>
          <a:prstGeom prst="cub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2F243C"/>
                </a:solidFill>
                <a:latin typeface="Arial Black" pitchFamily="34" charset="0"/>
              </a:rPr>
              <a:t>Пациенты моложе 70 лет, с отсутствием </a:t>
            </a:r>
            <a:r>
              <a:rPr lang="ru-RU" sz="2000" dirty="0" err="1">
                <a:solidFill>
                  <a:srgbClr val="2F243C"/>
                </a:solidFill>
                <a:latin typeface="Arial Black" pitchFamily="34" charset="0"/>
              </a:rPr>
              <a:t>урогенитальных</a:t>
            </a:r>
            <a:r>
              <a:rPr lang="ru-RU" sz="2000" dirty="0">
                <a:solidFill>
                  <a:srgbClr val="2F243C"/>
                </a:solidFill>
                <a:latin typeface="Arial Black" pitchFamily="34" charset="0"/>
              </a:rPr>
              <a:t> проблем и не получающие стационарное лечение в условиях терапевтического отделения</a:t>
            </a:r>
          </a:p>
        </p:txBody>
      </p:sp>
      <p:sp>
        <p:nvSpPr>
          <p:cNvPr id="19" name="Выноска со стрелкой вниз 18"/>
          <p:cNvSpPr/>
          <p:nvPr/>
        </p:nvSpPr>
        <p:spPr>
          <a:xfrm>
            <a:off x="5364163" y="1557338"/>
            <a:ext cx="3455987" cy="1268412"/>
          </a:xfrm>
          <a:prstGeom prst="downArrowCallou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Критерии исключения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1476375" y="908050"/>
            <a:ext cx="3455988" cy="1268413"/>
          </a:xfrm>
          <a:prstGeom prst="downArrowCallou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Критерии включения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260648"/>
            <a:ext cx="8964488" cy="13620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Методики ИССЛЕДОВАНИЯ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Куб 12"/>
          <p:cNvSpPr/>
          <p:nvPr/>
        </p:nvSpPr>
        <p:spPr>
          <a:xfrm>
            <a:off x="250825" y="2276475"/>
            <a:ext cx="4392613" cy="2376488"/>
          </a:xfrm>
          <a:prstGeom prst="cub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2F243C"/>
                </a:solidFill>
                <a:latin typeface="Arial Black" pitchFamily="34" charset="0"/>
              </a:rPr>
              <a:t>Шкала самооценки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2F243C"/>
                </a:solidFill>
                <a:latin typeface="Arial Black" pitchFamily="34" charset="0"/>
              </a:rPr>
              <a:t>(тест Ч.Д. </a:t>
            </a:r>
            <a:r>
              <a:rPr lang="ru-RU" sz="2400" b="1" dirty="0" err="1">
                <a:solidFill>
                  <a:srgbClr val="2F243C"/>
                </a:solidFill>
                <a:latin typeface="Arial Black" pitchFamily="34" charset="0"/>
              </a:rPr>
              <a:t>Спилбергера</a:t>
            </a:r>
            <a:r>
              <a:rPr lang="ru-RU" sz="2400" b="1" dirty="0">
                <a:solidFill>
                  <a:srgbClr val="2F243C"/>
                </a:solidFill>
                <a:latin typeface="Arial Black" pitchFamily="34" charset="0"/>
              </a:rPr>
              <a:t> - Ю.Л. Ханина)</a:t>
            </a:r>
            <a:endParaRPr lang="ru-RU" sz="2400" dirty="0">
              <a:solidFill>
                <a:srgbClr val="2F243C"/>
              </a:solidFill>
              <a:latin typeface="Arial Black" pitchFamily="34" charset="0"/>
            </a:endParaRPr>
          </a:p>
        </p:txBody>
      </p:sp>
      <p:sp>
        <p:nvSpPr>
          <p:cNvPr id="8" name="Куб 7"/>
          <p:cNvSpPr/>
          <p:nvPr/>
        </p:nvSpPr>
        <p:spPr>
          <a:xfrm>
            <a:off x="4067175" y="4076700"/>
            <a:ext cx="4319588" cy="2160588"/>
          </a:xfrm>
          <a:prstGeom prst="cub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2F243C"/>
                </a:solidFill>
                <a:latin typeface="Arial Black" pitchFamily="34" charset="0"/>
              </a:rPr>
              <a:t>Тест </a:t>
            </a:r>
            <a:endParaRPr lang="en-US" sz="2400" dirty="0">
              <a:solidFill>
                <a:srgbClr val="2F243C"/>
              </a:solidFill>
              <a:latin typeface="Arial Black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2F243C"/>
                </a:solidFill>
                <a:latin typeface="Arial Black" pitchFamily="34" charset="0"/>
              </a:rPr>
              <a:t>SF-36</a:t>
            </a:r>
            <a:endParaRPr lang="ru-RU" sz="2400" dirty="0">
              <a:solidFill>
                <a:srgbClr val="2F243C"/>
              </a:solidFill>
              <a:latin typeface="Arial Black" pitchFamily="34" charset="0"/>
            </a:endParaRPr>
          </a:p>
        </p:txBody>
      </p:sp>
      <p:pic>
        <p:nvPicPr>
          <p:cNvPr id="44035" name="Picture 3" descr="http://dumskaya.net/pics/apicturepicture27279_22016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869160"/>
            <a:ext cx="2880320" cy="1634596"/>
          </a:xfrm>
          <a:prstGeom prst="doubleWave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44037" name="Picture 5" descr="http://s1.blomedia.pl/komorkomania.pl/images/2012/03/senioripad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42359" y="1916138"/>
            <a:ext cx="3256800" cy="1868747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8"/>
          <p:cNvSpPr>
            <a:spLocks noChangeArrowheads="1"/>
          </p:cNvSpPr>
          <p:nvPr/>
        </p:nvSpPr>
        <p:spPr bwMode="auto">
          <a:xfrm>
            <a:off x="0" y="2071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graphicFrame>
        <p:nvGraphicFramePr>
          <p:cNvPr id="19459" name="Object 7"/>
          <p:cNvGraphicFramePr>
            <a:graphicFrameLocks/>
          </p:cNvGraphicFramePr>
          <p:nvPr/>
        </p:nvGraphicFramePr>
        <p:xfrm>
          <a:off x="107950" y="115888"/>
          <a:ext cx="6408738" cy="309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6" name="Диаграмма" r:id="rId3" imgW="5676857" imgH="2714722" progId="Excel.Chart.8">
                  <p:embed/>
                </p:oleObj>
              </mc:Choice>
              <mc:Fallback>
                <p:oleObj name="Диаграмма" r:id="rId3" imgW="5676857" imgH="2714722" progId="Excel.Chart.8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115888"/>
                        <a:ext cx="6408738" cy="309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0" name="Rectangle 9"/>
          <p:cNvSpPr>
            <a:spLocks noChangeArrowheads="1"/>
          </p:cNvSpPr>
          <p:nvPr/>
        </p:nvSpPr>
        <p:spPr bwMode="auto">
          <a:xfrm>
            <a:off x="0" y="47863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19461" name="Rectangle 11"/>
          <p:cNvSpPr>
            <a:spLocks noChangeArrowheads="1"/>
          </p:cNvSpPr>
          <p:nvPr/>
        </p:nvSpPr>
        <p:spPr bwMode="auto">
          <a:xfrm>
            <a:off x="0" y="19002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19462" name="Rectangle 12"/>
          <p:cNvSpPr>
            <a:spLocks noChangeArrowheads="1"/>
          </p:cNvSpPr>
          <p:nvPr/>
        </p:nvSpPr>
        <p:spPr bwMode="auto">
          <a:xfrm>
            <a:off x="0" y="49577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1946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graphicFrame>
        <p:nvGraphicFramePr>
          <p:cNvPr id="19464" name="Object 14"/>
          <p:cNvGraphicFramePr>
            <a:graphicFrameLocks/>
          </p:cNvGraphicFramePr>
          <p:nvPr/>
        </p:nvGraphicFramePr>
        <p:xfrm>
          <a:off x="2987675" y="3284538"/>
          <a:ext cx="5873750" cy="327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7" name="Диаграмма" r:id="rId5" imgW="5657961" imgH="3057538" progId="Excel.Chart.8">
                  <p:embed/>
                </p:oleObj>
              </mc:Choice>
              <mc:Fallback>
                <p:oleObj name="Диаграмма" r:id="rId5" imgW="5657961" imgH="3057538" progId="Excel.Chart.8">
                  <p:embed/>
                  <p:pic>
                    <p:nvPicPr>
                      <p:cNvPr id="0" name="Object 1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3284538"/>
                        <a:ext cx="5873750" cy="327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5" name="Rectangle 16"/>
          <p:cNvSpPr>
            <a:spLocks noChangeArrowheads="1"/>
          </p:cNvSpPr>
          <p:nvPr/>
        </p:nvSpPr>
        <p:spPr bwMode="auto">
          <a:xfrm>
            <a:off x="0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5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graphicFrame>
        <p:nvGraphicFramePr>
          <p:cNvPr id="20483" name="Object 14"/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5" name="Диаграмма" r:id="rId3" imgW="6286658" imgH="3048181" progId="Excel.Chart.8">
                  <p:embed/>
                </p:oleObj>
              </mc:Choice>
              <mc:Fallback>
                <p:oleObj name="Диаграмма" r:id="rId3" imgW="6286658" imgH="3048181" progId="Excel.Chart.8">
                  <p:embed/>
                  <p:pic>
                    <p:nvPicPr>
                      <p:cNvPr id="0" name="Object 1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4" name="Rectangle 16"/>
          <p:cNvSpPr>
            <a:spLocks noChangeArrowheads="1"/>
          </p:cNvSpPr>
          <p:nvPr/>
        </p:nvSpPr>
        <p:spPr bwMode="auto">
          <a:xfrm>
            <a:off x="0" y="49530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ts val="500"/>
              </a:spcBef>
              <a:buClr>
                <a:srgbClr val="F9B639"/>
              </a:buClr>
              <a:buSzPct val="80000"/>
              <a:buFont typeface="Wingdings 2" pitchFamily="18" charset="2"/>
              <a:buChar char=""/>
              <a:defRPr sz="2300">
                <a:solidFill>
                  <a:srgbClr val="6C6C6C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ts val="400"/>
              </a:spcBef>
              <a:buClr>
                <a:srgbClr val="F9B639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9B639"/>
              </a:buClr>
              <a:buSzPct val="80000"/>
              <a:buFont typeface="Wingdings 2" pitchFamily="18" charset="2"/>
              <a:buChar char=""/>
              <a:defRPr sz="2000">
                <a:solidFill>
                  <a:srgbClr val="6C6C6C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F9B639"/>
              </a:buClr>
              <a:buSzPct val="70000"/>
              <a:buFont typeface="Wingdings" pitchFamily="2" charset="2"/>
              <a:buChar char=""/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НИЖЕНИЕ СТЕПЕНИ ТРЕВОЖНОСТИ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СНИЖЕНИЕ СТЕПЕНИ ТРЕВОЖНОСТИ</Template>
  <TotalTime>1361</TotalTime>
  <Words>283</Words>
  <Application>Microsoft Office PowerPoint</Application>
  <PresentationFormat>Экран (4:3)</PresentationFormat>
  <Paragraphs>65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Trebuchet MS</vt:lpstr>
      <vt:lpstr>Wingdings 2</vt:lpstr>
      <vt:lpstr>Wingdings</vt:lpstr>
      <vt:lpstr>Calibri</vt:lpstr>
      <vt:lpstr>Arial Black</vt:lpstr>
      <vt:lpstr>Times New Roman</vt:lpstr>
      <vt:lpstr>СНИЖЕНИЕ СТЕПЕНИ ТРЕВОЖНОСТИ</vt:lpstr>
      <vt:lpstr>Диаграмма Microsoft Office Excel</vt:lpstr>
      <vt:lpstr>Презентация PowerPoint</vt:lpstr>
      <vt:lpstr>ИССЛЕДОВАТЕЛЬСКАЯ КОМАНДА</vt:lpstr>
      <vt:lpstr>Актуальность темы </vt:lpstr>
      <vt:lpstr>ЦЕЛЬ ИССЛЕДОВАНИЯ</vt:lpstr>
      <vt:lpstr>ЗАДАЧИ ИССЛЕДОВАНИЯ</vt:lpstr>
      <vt:lpstr>ОБЪЕКТ ИССЛЕДОВАНИЯ</vt:lpstr>
      <vt:lpstr>Методики ИССЛЕДОВАНИЯ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Итоги исследования 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СНИЖЕНИЕ СТЕПЕНИ ТРЕВОЖНОСТИ У ПОЖИЛЫХ ПАЦИЕНТОВ С УРОГЕНИТАЛЬНЫМИ ПРОБЛЕМАМИ, ПРИ ПРИМЕНЕНИИ СОВРЕМЕННЫХ СРЕДСТВ УХОДА</dc:title>
  <dc:creator>DNS</dc:creator>
  <cp:lastModifiedBy>Sveta</cp:lastModifiedBy>
  <cp:revision>120</cp:revision>
  <dcterms:created xsi:type="dcterms:W3CDTF">2013-05-26T22:03:22Z</dcterms:created>
  <dcterms:modified xsi:type="dcterms:W3CDTF">2014-04-05T10:06:01Z</dcterms:modified>
</cp:coreProperties>
</file>