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drawings/drawing10.xml" ContentType="application/vnd.openxmlformats-officedocument.drawingml.chartshapes+xml"/>
  <Override PartName="/ppt/charts/chart11.xml" ContentType="application/vnd.openxmlformats-officedocument.drawingml.chart+xml"/>
  <Override PartName="/ppt/drawings/drawing11.xml" ContentType="application/vnd.openxmlformats-officedocument.drawingml.chartshapes+xml"/>
  <Override PartName="/ppt/charts/chart12.xml" ContentType="application/vnd.openxmlformats-officedocument.drawingml.chart+xml"/>
  <Override PartName="/ppt/drawings/drawing1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5" r:id="rId4"/>
    <p:sldId id="262" r:id="rId5"/>
    <p:sldId id="258" r:id="rId6"/>
    <p:sldId id="260" r:id="rId7"/>
    <p:sldId id="283" r:id="rId8"/>
    <p:sldId id="263" r:id="rId9"/>
    <p:sldId id="264" r:id="rId10"/>
    <p:sldId id="266" r:id="rId11"/>
    <p:sldId id="267" r:id="rId12"/>
    <p:sldId id="280" r:id="rId13"/>
    <p:sldId id="276" r:id="rId14"/>
    <p:sldId id="281" r:id="rId15"/>
    <p:sldId id="270" r:id="rId16"/>
    <p:sldId id="278" r:id="rId17"/>
    <p:sldId id="277" r:id="rId18"/>
    <p:sldId id="282" r:id="rId19"/>
    <p:sldId id="27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0D79"/>
    <a:srgbClr val="F27D48"/>
    <a:srgbClr val="FBBE81"/>
    <a:srgbClr val="810E05"/>
    <a:srgbClr val="F27EEC"/>
    <a:srgbClr val="F8BAF5"/>
    <a:srgbClr val="FAD2F8"/>
    <a:srgbClr val="FCE4FB"/>
    <a:srgbClr val="91421F"/>
    <a:srgbClr val="871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 w="12700">
          <a:solidFill>
            <a:srgbClr val="000000"/>
          </a:solidFill>
        </a:ln>
      </c:spPr>
    </c:floor>
    <c:sideWall>
      <c:thickness val="0"/>
      <c:spPr>
        <a:ln w="12700">
          <a:solidFill>
            <a:schemeClr val="accent4"/>
          </a:solidFill>
        </a:ln>
      </c:spPr>
    </c:sideWall>
    <c:backWall>
      <c:thickness val="0"/>
      <c:spPr>
        <a:ln w="12700">
          <a:solidFill>
            <a:schemeClr val="accent4"/>
          </a:solidFill>
        </a:ln>
      </c:spPr>
    </c:backWall>
    <c:plotArea>
      <c:layout>
        <c:manualLayout>
          <c:layoutTarget val="inner"/>
          <c:xMode val="edge"/>
          <c:yMode val="edge"/>
          <c:x val="0.50604014095641137"/>
          <c:y val="4.2454097551660533E-2"/>
          <c:w val="0.46325765789636475"/>
          <c:h val="0.88718262323701602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A383DD"/>
              </a:solidFill>
            </c:spPr>
          </c:dPt>
          <c:dPt>
            <c:idx val="1"/>
            <c:invertIfNegative val="0"/>
            <c:bubble3D val="0"/>
            <c:spPr>
              <a:solidFill>
                <a:srgbClr val="88D4D8"/>
              </a:solidFill>
            </c:spPr>
          </c:dPt>
          <c:dPt>
            <c:idx val="2"/>
            <c:invertIfNegative val="0"/>
            <c:bubble3D val="0"/>
            <c:spPr>
              <a:solidFill>
                <a:srgbClr val="A0BF61"/>
              </a:solidFill>
            </c:spPr>
          </c:dPt>
          <c:cat>
            <c:strRef>
              <c:f>Лист1!$A$2:$A$5</c:f>
              <c:strCache>
                <c:ptCount val="3"/>
                <c:pt idx="0">
                  <c:v>Количество пациентов с болевым синдромом в полости рта после химиотерапии</c:v>
                </c:pt>
                <c:pt idx="1">
                  <c:v>Количество пациентов, получавших химиотерапию</c:v>
                </c:pt>
                <c:pt idx="2">
                  <c:v>Всего пролечено пациентов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532</c:v>
                </c:pt>
                <c:pt idx="1">
                  <c:v>592</c:v>
                </c:pt>
                <c:pt idx="2">
                  <c:v>657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Количество пациентов с болевым синдромом в полости рта после химиотерапии</c:v>
                </c:pt>
                <c:pt idx="1">
                  <c:v>Количество пациентов, получавших химиотерапию</c:v>
                </c:pt>
                <c:pt idx="2">
                  <c:v>Всего пролечено пациентов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Количество пациентов с болевым синдромом в полости рта после химиотерапии</c:v>
                </c:pt>
                <c:pt idx="1">
                  <c:v>Количество пациентов, получавших химиотерапию</c:v>
                </c:pt>
                <c:pt idx="2">
                  <c:v>Всего пролечено пациентов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437888"/>
        <c:axId val="4439424"/>
        <c:axId val="0"/>
      </c:bar3DChart>
      <c:catAx>
        <c:axId val="44378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accent4"/>
            </a:solidFill>
          </a:ln>
        </c:spPr>
        <c:txPr>
          <a:bodyPr/>
          <a:lstStyle/>
          <a:p>
            <a:pPr>
              <a:defRPr sz="1800" b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439424"/>
        <c:crosses val="autoZero"/>
        <c:auto val="1"/>
        <c:lblAlgn val="ctr"/>
        <c:lblOffset val="100"/>
        <c:noMultiLvlLbl val="0"/>
      </c:catAx>
      <c:valAx>
        <c:axId val="4439424"/>
        <c:scaling>
          <c:orientation val="minMax"/>
        </c:scaling>
        <c:delete val="0"/>
        <c:axPos val="b"/>
        <c:majorGridlines>
          <c:spPr>
            <a:ln w="12700">
              <a:solidFill>
                <a:srgbClr val="00000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accent4"/>
            </a:solidFill>
          </a:ln>
        </c:spPr>
        <c:txPr>
          <a:bodyPr/>
          <a:lstStyle/>
          <a:p>
            <a:pPr>
              <a:defRPr sz="1400" b="1">
                <a:solidFill>
                  <a:schemeClr val="tx2"/>
                </a:solidFill>
              </a:defRPr>
            </a:pPr>
            <a:endParaRPr lang="ru-RU"/>
          </a:p>
        </c:txPr>
        <c:crossAx val="4437888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2096287964004647"/>
          <c:y val="5.2356020942408675E-2"/>
          <c:w val="0.3332688413948276"/>
          <c:h val="0.848234324112626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Лист1!$A$2:$A$7</c:f>
              <c:strCache>
                <c:ptCount val="6"/>
                <c:pt idx="0">
                  <c:v>сухость во рту</c:v>
                </c:pt>
                <c:pt idx="1">
                  <c:v>боль во рту при чистке зубов</c:v>
                </c:pt>
                <c:pt idx="2">
                  <c:v>боль во рту в покое</c:v>
                </c:pt>
                <c:pt idx="3">
                  <c:v>боль во рту при приеме пищи</c:v>
                </c:pt>
                <c:pt idx="4">
                  <c:v>кровоточивость десен и слизистой полости рта</c:v>
                </c:pt>
                <c:pt idx="5">
                  <c:v>появление язв на деснах и слизистой полости рта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</c:v>
                </c:pt>
                <c:pt idx="1">
                  <c:v>10</c:v>
                </c:pt>
                <c:pt idx="2">
                  <c:v>1</c:v>
                </c:pt>
                <c:pt idx="3">
                  <c:v>12</c:v>
                </c:pt>
                <c:pt idx="4">
                  <c:v>9</c:v>
                </c:pt>
                <c:pt idx="5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Лист1!$A$2:$A$7</c:f>
              <c:strCache>
                <c:ptCount val="6"/>
                <c:pt idx="0">
                  <c:v>сухость во рту</c:v>
                </c:pt>
                <c:pt idx="1">
                  <c:v>боль во рту при чистке зубов</c:v>
                </c:pt>
                <c:pt idx="2">
                  <c:v>боль во рту в покое</c:v>
                </c:pt>
                <c:pt idx="3">
                  <c:v>боль во рту при приеме пищи</c:v>
                </c:pt>
                <c:pt idx="4">
                  <c:v>кровоточивость десен и слизистой полости рта</c:v>
                </c:pt>
                <c:pt idx="5">
                  <c:v>появление язв на деснах и слизистой полости рта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7</c:v>
                </c:pt>
                <c:pt idx="1">
                  <c:v>8</c:v>
                </c:pt>
                <c:pt idx="2">
                  <c:v>0</c:v>
                </c:pt>
                <c:pt idx="3">
                  <c:v>6</c:v>
                </c:pt>
                <c:pt idx="4">
                  <c:v>5</c:v>
                </c:pt>
                <c:pt idx="5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сухость во рту</c:v>
                </c:pt>
                <c:pt idx="1">
                  <c:v>боль во рту при чистке зубов</c:v>
                </c:pt>
                <c:pt idx="2">
                  <c:v>боль во рту в покое</c:v>
                </c:pt>
                <c:pt idx="3">
                  <c:v>боль во рту при приеме пищи</c:v>
                </c:pt>
                <c:pt idx="4">
                  <c:v>кровоточивость десен и слизистой полости рта</c:v>
                </c:pt>
                <c:pt idx="5">
                  <c:v>появление язв на деснах и слизистой полости рта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560384"/>
        <c:axId val="108561920"/>
      </c:barChart>
      <c:catAx>
        <c:axId val="10856038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08561920"/>
        <c:crosses val="autoZero"/>
        <c:auto val="1"/>
        <c:lblAlgn val="ctr"/>
        <c:lblOffset val="100"/>
        <c:noMultiLvlLbl val="0"/>
      </c:catAx>
      <c:valAx>
        <c:axId val="108561920"/>
        <c:scaling>
          <c:orientation val="minMax"/>
        </c:scaling>
        <c:delete val="0"/>
        <c:axPos val="b"/>
        <c:majorGridlines>
          <c:spPr>
            <a:ln>
              <a:solidFill>
                <a:srgbClr val="00000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2"/>
                </a:solidFill>
              </a:defRPr>
            </a:pPr>
            <a:endParaRPr lang="ru-RU"/>
          </a:p>
        </c:txPr>
        <c:crossAx val="108560384"/>
        <c:crosses val="autoZero"/>
        <c:crossBetween val="between"/>
      </c:valAx>
      <c:spPr>
        <a:ln w="12700">
          <a:solidFill>
            <a:schemeClr val="tx2"/>
          </a:solidFill>
        </a:ln>
      </c:spPr>
    </c:plotArea>
    <c:legend>
      <c:legendPos val="r"/>
      <c:layout>
        <c:manualLayout>
          <c:xMode val="edge"/>
          <c:yMode val="edge"/>
          <c:x val="0.9899316491688539"/>
          <c:y val="0.81696662917134755"/>
          <c:w val="1.0068350831146104E-2"/>
          <c:h val="1.6860079990001463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chemeClr val="tx2"/>
          </a:solidFill>
        </a:ln>
      </c:spPr>
    </c:floor>
    <c:sideWall>
      <c:thickness val="0"/>
      <c:spPr>
        <a:ln>
          <a:solidFill>
            <a:srgbClr val="000000"/>
          </a:solidFill>
        </a:ln>
      </c:spPr>
    </c:sideWall>
    <c:backWall>
      <c:thickness val="0"/>
    </c:backWall>
    <c:plotArea>
      <c:layout>
        <c:manualLayout>
          <c:layoutTarget val="inner"/>
          <c:xMode val="edge"/>
          <c:yMode val="edge"/>
          <c:x val="0.36853581095790378"/>
          <c:y val="5.4511218355770094E-2"/>
          <c:w val="0.58051581580471456"/>
          <c:h val="0.7753449678439318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893AC4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Выявленный показатель на 4-й день исследования</c:v>
                </c:pt>
                <c:pt idx="1">
                  <c:v>Выявленный показатель в 1-й день исследования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85</c:v>
                </c:pt>
                <c:pt idx="1">
                  <c:v>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C9A6E4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Выявленный показатель на 4-й день исследования</c:v>
                </c:pt>
                <c:pt idx="1">
                  <c:v>Выявленный показатель в 1-й день исследования 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48</c:v>
                </c:pt>
                <c:pt idx="1">
                  <c:v>36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Выявленный показатель на 4-й день исследования</c:v>
                </c:pt>
                <c:pt idx="1">
                  <c:v>Выявленный показатель в 1-й день исследования 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8850176"/>
        <c:axId val="108851968"/>
        <c:axId val="0"/>
      </c:bar3DChart>
      <c:catAx>
        <c:axId val="10885017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chemeClr val="tx2"/>
                </a:solidFill>
              </a:defRPr>
            </a:pPr>
            <a:endParaRPr lang="ru-RU"/>
          </a:p>
        </c:txPr>
        <c:crossAx val="108851968"/>
        <c:crosses val="autoZero"/>
        <c:auto val="1"/>
        <c:lblAlgn val="ctr"/>
        <c:lblOffset val="100"/>
        <c:noMultiLvlLbl val="0"/>
      </c:catAx>
      <c:valAx>
        <c:axId val="108851968"/>
        <c:scaling>
          <c:orientation val="minMax"/>
        </c:scaling>
        <c:delete val="0"/>
        <c:axPos val="b"/>
        <c:majorGridlines>
          <c:spPr>
            <a:ln>
              <a:solidFill>
                <a:srgbClr val="00000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 b="1">
                <a:solidFill>
                  <a:schemeClr val="tx2"/>
                </a:solidFill>
              </a:defRPr>
            </a:pPr>
            <a:endParaRPr lang="ru-RU"/>
          </a:p>
        </c:txPr>
        <c:crossAx val="1088501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9224646398366856"/>
          <c:y val="0.60606246835553534"/>
          <c:w val="7.7535360163312915E-3"/>
          <c:h val="1.5517339711693471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rgbClr val="000000"/>
          </a:solidFill>
        </a:ln>
      </c:spPr>
    </c:floor>
    <c:sideWall>
      <c:thickness val="0"/>
      <c:spPr>
        <a:ln>
          <a:solidFill>
            <a:srgbClr val="000000"/>
          </a:solidFill>
        </a:ln>
      </c:spPr>
    </c:sideWall>
    <c:backWall>
      <c:thickness val="0"/>
      <c:spPr>
        <a:ln>
          <a:solidFill>
            <a:srgbClr val="000000"/>
          </a:solidFill>
        </a:ln>
      </c:spPr>
    </c:backWall>
    <c:plotArea>
      <c:layout>
        <c:manualLayout>
          <c:layoutTarget val="inner"/>
          <c:xMode val="edge"/>
          <c:yMode val="edge"/>
          <c:x val="0.36853581095790389"/>
          <c:y val="5.4511218355770094E-2"/>
          <c:w val="0.58204986789843904"/>
          <c:h val="0.7753449678439318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27D48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Выявленный показатель на 4-й день исследования</c:v>
                </c:pt>
                <c:pt idx="1">
                  <c:v>Выявленный показатель в 1-й день исследования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85</c:v>
                </c:pt>
                <c:pt idx="1">
                  <c:v>39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FBBE81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Выявленный показатель на 4-й день исследования</c:v>
                </c:pt>
                <c:pt idx="1">
                  <c:v>Выявленный показатель в 1-й день исследования 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55</c:v>
                </c:pt>
                <c:pt idx="1">
                  <c:v>39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Выявленный показатель на 4-й день исследования</c:v>
                </c:pt>
                <c:pt idx="1">
                  <c:v>Выявленный показатель в 1-й день исследования 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0383232"/>
        <c:axId val="40384768"/>
        <c:axId val="0"/>
      </c:bar3DChart>
      <c:catAx>
        <c:axId val="4038323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chemeClr val="tx2"/>
                </a:solidFill>
              </a:defRPr>
            </a:pPr>
            <a:endParaRPr lang="ru-RU"/>
          </a:p>
        </c:txPr>
        <c:crossAx val="40384768"/>
        <c:crosses val="autoZero"/>
        <c:auto val="1"/>
        <c:lblAlgn val="ctr"/>
        <c:lblOffset val="100"/>
        <c:noMultiLvlLbl val="0"/>
      </c:catAx>
      <c:valAx>
        <c:axId val="40384768"/>
        <c:scaling>
          <c:orientation val="minMax"/>
        </c:scaling>
        <c:delete val="0"/>
        <c:axPos val="b"/>
        <c:majorGridlines>
          <c:spPr>
            <a:ln>
              <a:solidFill>
                <a:srgbClr val="00000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403832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9224646398366856"/>
          <c:y val="0.60606246835553534"/>
          <c:w val="7.7535360163312915E-3"/>
          <c:h val="1.5517339711693471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rgbClr val="000000"/>
          </a:solidFill>
        </a:ln>
      </c:spPr>
    </c:floor>
    <c:sideWall>
      <c:thickness val="0"/>
      <c:spPr>
        <a:ln>
          <a:solidFill>
            <a:srgbClr val="000000"/>
          </a:solidFill>
        </a:ln>
      </c:spPr>
    </c:sideWall>
    <c:backWall>
      <c:thickness val="0"/>
      <c:spPr>
        <a:ln>
          <a:solidFill>
            <a:srgbClr val="000000"/>
          </a:solidFill>
        </a:ln>
      </c:spPr>
    </c:backWall>
    <c:plotArea>
      <c:layout>
        <c:manualLayout>
          <c:layoutTarget val="inner"/>
          <c:xMode val="edge"/>
          <c:yMode val="edge"/>
          <c:x val="0.40840581563329881"/>
          <c:y val="3.213727017423517E-2"/>
          <c:w val="0.40201342049606525"/>
          <c:h val="0.86026436573933307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79443"/>
              </a:solidFill>
            </c:spPr>
          </c:dPt>
          <c:dPt>
            <c:idx val="1"/>
            <c:invertIfNegative val="0"/>
            <c:bubble3D val="0"/>
            <c:spPr>
              <a:solidFill>
                <a:srgbClr val="F25C58"/>
              </a:solidFill>
            </c:spPr>
          </c:dPt>
          <c:dPt>
            <c:idx val="2"/>
            <c:invertIfNegative val="0"/>
            <c:bubble3D val="0"/>
            <c:spPr>
              <a:solidFill>
                <a:srgbClr val="A0BF61"/>
              </a:solidFill>
            </c:spPr>
          </c:dPt>
          <c:dPt>
            <c:idx val="3"/>
            <c:invertIfNegative val="0"/>
            <c:bubble3D val="0"/>
            <c:spPr>
              <a:solidFill>
                <a:srgbClr val="A383DD"/>
              </a:solidFill>
            </c:spPr>
          </c:dPt>
          <c:dPt>
            <c:idx val="4"/>
            <c:invertIfNegative val="0"/>
            <c:bubble3D val="0"/>
            <c:spPr>
              <a:solidFill>
                <a:srgbClr val="88D4D8"/>
              </a:solidFill>
            </c:spPr>
          </c:dPt>
          <c:dPt>
            <c:idx val="5"/>
            <c:invertIfNegative val="0"/>
            <c:bubble3D val="0"/>
            <c:spPr>
              <a:solidFill>
                <a:srgbClr val="CCFF66"/>
              </a:solidFill>
            </c:spPr>
          </c:dPt>
          <c:cat>
            <c:strRef>
              <c:f>Лист1!$A$2:$A$7</c:f>
              <c:strCache>
                <c:ptCount val="6"/>
                <c:pt idx="0">
                  <c:v>сухость во рту</c:v>
                </c:pt>
                <c:pt idx="1">
                  <c:v>боль во рту при чистке зубов</c:v>
                </c:pt>
                <c:pt idx="2">
                  <c:v>боль во рту в покое</c:v>
                </c:pt>
                <c:pt idx="3">
                  <c:v>боль во рту при приеме пищи</c:v>
                </c:pt>
                <c:pt idx="4">
                  <c:v>кровоточивость десен и слизистой полости рта</c:v>
                </c:pt>
                <c:pt idx="5">
                  <c:v>появление язв на деснах и слизистой полости рта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100</c:v>
                </c:pt>
                <c:pt idx="1">
                  <c:v>60</c:v>
                </c:pt>
                <c:pt idx="2">
                  <c:v>7</c:v>
                </c:pt>
                <c:pt idx="3">
                  <c:v>83</c:v>
                </c:pt>
                <c:pt idx="4">
                  <c:v>60</c:v>
                </c:pt>
                <c:pt idx="5">
                  <c:v>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сухость во рту</c:v>
                </c:pt>
                <c:pt idx="1">
                  <c:v>боль во рту при чистке зубов</c:v>
                </c:pt>
                <c:pt idx="2">
                  <c:v>боль во рту в покое</c:v>
                </c:pt>
                <c:pt idx="3">
                  <c:v>боль во рту при приеме пищи</c:v>
                </c:pt>
                <c:pt idx="4">
                  <c:v>кровоточивость десен и слизистой полости рта</c:v>
                </c:pt>
                <c:pt idx="5">
                  <c:v>появление язв на деснах и слизистой полости рта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сухость во рту</c:v>
                </c:pt>
                <c:pt idx="1">
                  <c:v>боль во рту при чистке зубов</c:v>
                </c:pt>
                <c:pt idx="2">
                  <c:v>боль во рту в покое</c:v>
                </c:pt>
                <c:pt idx="3">
                  <c:v>боль во рту при приеме пищи</c:v>
                </c:pt>
                <c:pt idx="4">
                  <c:v>кровоточивость десен и слизистой полости рта</c:v>
                </c:pt>
                <c:pt idx="5">
                  <c:v>появление язв на деснах и слизистой полости рта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233152"/>
        <c:axId val="35243136"/>
        <c:axId val="0"/>
      </c:bar3DChart>
      <c:catAx>
        <c:axId val="3523315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 b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5243136"/>
        <c:crosses val="autoZero"/>
        <c:auto val="1"/>
        <c:lblAlgn val="ctr"/>
        <c:lblOffset val="100"/>
        <c:noMultiLvlLbl val="0"/>
      </c:catAx>
      <c:valAx>
        <c:axId val="35243136"/>
        <c:scaling>
          <c:orientation val="minMax"/>
        </c:scaling>
        <c:delete val="0"/>
        <c:axPos val="b"/>
        <c:majorGridlines>
          <c:spPr>
            <a:ln>
              <a:solidFill>
                <a:srgbClr val="00000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tx2"/>
                </a:solidFill>
              </a:defRPr>
            </a:pPr>
            <a:endParaRPr lang="ru-RU"/>
          </a:p>
        </c:txPr>
        <c:crossAx val="35233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8530201953922358"/>
          <c:y val="0.392363454568179"/>
          <c:w val="1.4697980460775736E-2"/>
          <c:h val="1.2891826021747295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rgbClr val="000000"/>
          </a:solidFill>
        </a:ln>
      </c:spPr>
    </c:floor>
    <c:sideWall>
      <c:thickness val="0"/>
      <c:spPr>
        <a:ln>
          <a:solidFill>
            <a:srgbClr val="000000"/>
          </a:solidFill>
        </a:ln>
      </c:spPr>
    </c:sideWall>
    <c:backWall>
      <c:thickness val="0"/>
      <c:spPr>
        <a:ln>
          <a:solidFill>
            <a:srgbClr val="000000"/>
          </a:solidFill>
        </a:ln>
      </c:spPr>
    </c:backWall>
    <c:plotArea>
      <c:layout>
        <c:manualLayout>
          <c:layoutTarget val="inner"/>
          <c:xMode val="edge"/>
          <c:yMode val="edge"/>
          <c:x val="0.16326462731981484"/>
          <c:y val="2.7494942096214822E-2"/>
          <c:w val="0.78686149967920183"/>
          <c:h val="0.7357472854414326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A383DD"/>
            </a:solidFill>
          </c:spPr>
          <c:invertIfNegative val="0"/>
          <c:cat>
            <c:strRef>
              <c:f>Лист1!$A$2:$A$5</c:f>
              <c:strCache>
                <c:ptCount val="2"/>
                <c:pt idx="0">
                  <c:v>выявленный показатель</c:v>
                </c:pt>
                <c:pt idx="1">
                  <c:v>показатель в норме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</c:v>
                </c:pt>
                <c:pt idx="1">
                  <c:v>105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выявленный показатель</c:v>
                </c:pt>
                <c:pt idx="1">
                  <c:v>показатель в норме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выявленный показатель</c:v>
                </c:pt>
                <c:pt idx="1">
                  <c:v>показатель в норме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648640"/>
        <c:axId val="37675008"/>
        <c:axId val="0"/>
      </c:bar3DChart>
      <c:catAx>
        <c:axId val="37648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37675008"/>
        <c:crosses val="autoZero"/>
        <c:auto val="1"/>
        <c:lblAlgn val="ctr"/>
        <c:lblOffset val="100"/>
        <c:noMultiLvlLbl val="0"/>
      </c:catAx>
      <c:valAx>
        <c:axId val="37675008"/>
        <c:scaling>
          <c:orientation val="minMax"/>
        </c:scaling>
        <c:delete val="0"/>
        <c:axPos val="l"/>
        <c:majorGridlines>
          <c:spPr>
            <a:ln>
              <a:solidFill>
                <a:srgbClr val="00000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 b="1">
                <a:solidFill>
                  <a:schemeClr val="tx2"/>
                </a:solidFill>
              </a:defRPr>
            </a:pPr>
            <a:endParaRPr lang="ru-RU"/>
          </a:p>
        </c:txPr>
        <c:crossAx val="37648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9349633743763044"/>
          <c:y val="0.37144315788727644"/>
          <c:w val="6.5036625623627548E-3"/>
          <c:h val="1.5397510588377541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 w="12700">
          <a:solidFill>
            <a:srgbClr val="000000"/>
          </a:solidFill>
        </a:ln>
      </c:spPr>
    </c:floor>
    <c:sideWall>
      <c:thickness val="0"/>
      <c:spPr>
        <a:ln>
          <a:solidFill>
            <a:srgbClr val="000000"/>
          </a:solidFill>
        </a:ln>
      </c:spPr>
    </c:sideWall>
    <c:backWall>
      <c:thickness val="0"/>
    </c:backWall>
    <c:plotArea>
      <c:layout>
        <c:manualLayout>
          <c:layoutTarget val="inner"/>
          <c:xMode val="edge"/>
          <c:yMode val="edge"/>
          <c:x val="0.1619825897781404"/>
          <c:y val="4.7788645624594936E-2"/>
          <c:w val="0.78689298732885393"/>
          <c:h val="0.736100537101736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79443"/>
            </a:solidFill>
          </c:spPr>
          <c:invertIfNegative val="0"/>
          <c:cat>
            <c:strRef>
              <c:f>Лист1!$A$2:$A$5</c:f>
              <c:strCache>
                <c:ptCount val="2"/>
                <c:pt idx="0">
                  <c:v>выявленный показатель</c:v>
                </c:pt>
                <c:pt idx="1">
                  <c:v>показатель в норме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43</c:v>
                </c:pt>
                <c:pt idx="1">
                  <c:v>105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выявленный показатель</c:v>
                </c:pt>
                <c:pt idx="1">
                  <c:v>показатель в норме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выявленный показатель</c:v>
                </c:pt>
                <c:pt idx="1">
                  <c:v>показатель в норме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0188160"/>
        <c:axId val="40189952"/>
        <c:axId val="0"/>
      </c:bar3DChart>
      <c:catAx>
        <c:axId val="401881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0189952"/>
        <c:crosses val="autoZero"/>
        <c:auto val="1"/>
        <c:lblAlgn val="ctr"/>
        <c:lblOffset val="100"/>
        <c:noMultiLvlLbl val="0"/>
      </c:catAx>
      <c:valAx>
        <c:axId val="40189952"/>
        <c:scaling>
          <c:orientation val="minMax"/>
        </c:scaling>
        <c:delete val="0"/>
        <c:axPos val="l"/>
        <c:majorGridlines>
          <c:spPr>
            <a:ln>
              <a:solidFill>
                <a:srgbClr val="00000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 b="1">
                <a:solidFill>
                  <a:schemeClr val="tx2"/>
                </a:solidFill>
              </a:defRPr>
            </a:pPr>
            <a:endParaRPr lang="ru-RU"/>
          </a:p>
        </c:txPr>
        <c:crossAx val="401881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9349633743763022"/>
          <c:y val="0.37144315788727655"/>
          <c:w val="6.5036625623627583E-3"/>
          <c:h val="1.5397510588377541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rgbClr val="000000"/>
          </a:solidFill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766419721485653"/>
          <c:y val="0"/>
          <c:w val="0.68102725755515758"/>
          <c:h val="0.89094894388201451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0423E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Группа сравнения</c:v>
                </c:pt>
                <c:pt idx="1">
                  <c:v>Основная группа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5.5</c:v>
                </c:pt>
                <c:pt idx="1">
                  <c:v>4.4000000000000004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rgbClr val="6E509A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91421F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Группа сравнения</c:v>
                </c:pt>
                <c:pt idx="1">
                  <c:v>Основная группа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</c:v>
                </c:pt>
                <c:pt idx="1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Столбец4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Группа сравнения</c:v>
                </c:pt>
                <c:pt idx="1">
                  <c:v>Основная группа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3.9</c:v>
                </c:pt>
                <c:pt idx="1">
                  <c:v>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Столбец5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69CC1E"/>
              </a:solidFill>
            </c:spPr>
          </c:dPt>
          <c:cat>
            <c:strRef>
              <c:f>Лист1!$A$2:$A$3</c:f>
              <c:strCache>
                <c:ptCount val="2"/>
                <c:pt idx="0">
                  <c:v>Группа сравнения</c:v>
                </c:pt>
                <c:pt idx="1">
                  <c:v>Основная группа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1">
                  <c:v>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Столбец6</c:v>
                </c:pt>
              </c:strCache>
            </c:strRef>
          </c:tx>
          <c:spPr>
            <a:solidFill>
              <a:srgbClr val="91421F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Группа сравнения</c:v>
                </c:pt>
                <c:pt idx="1">
                  <c:v>Основная группа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1">
                  <c:v>3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Столбец7</c:v>
                </c:pt>
              </c:strCache>
            </c:strRef>
          </c:tx>
          <c:spPr>
            <a:solidFill>
              <a:schemeClr val="tx2">
                <a:lumMod val="95000"/>
                <a:lumOff val="5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Группа сравнения</c:v>
                </c:pt>
                <c:pt idx="1">
                  <c:v>Основная группа</c:v>
                </c:pt>
              </c:strCache>
            </c:strRef>
          </c:cat>
          <c:val>
            <c:numRef>
              <c:f>Лист1!$G$2:$G$3</c:f>
              <c:numCache>
                <c:formatCode>General</c:formatCode>
                <c:ptCount val="2"/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0267136"/>
        <c:axId val="40268928"/>
        <c:axId val="0"/>
      </c:bar3DChart>
      <c:catAx>
        <c:axId val="4026713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0268928"/>
        <c:crosses val="autoZero"/>
        <c:auto val="1"/>
        <c:lblAlgn val="ctr"/>
        <c:lblOffset val="100"/>
        <c:noMultiLvlLbl val="0"/>
      </c:catAx>
      <c:valAx>
        <c:axId val="40268928"/>
        <c:scaling>
          <c:orientation val="minMax"/>
        </c:scaling>
        <c:delete val="0"/>
        <c:axPos val="b"/>
        <c:majorGridlines>
          <c:spPr>
            <a:ln>
              <a:solidFill>
                <a:srgbClr val="00000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accent4"/>
            </a:solidFill>
          </a:ln>
        </c:spPr>
        <c:txPr>
          <a:bodyPr/>
          <a:lstStyle/>
          <a:p>
            <a:pPr>
              <a:defRPr sz="1400" b="1">
                <a:solidFill>
                  <a:schemeClr val="tx2"/>
                </a:solidFill>
              </a:defRPr>
            </a:pPr>
            <a:endParaRPr lang="ru-RU"/>
          </a:p>
        </c:txPr>
        <c:crossAx val="402671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rgbClr val="000000"/>
          </a:solidFill>
        </a:ln>
      </c:spPr>
    </c:floor>
    <c:sideWall>
      <c:thickness val="0"/>
      <c:spPr>
        <a:ln>
          <a:solidFill>
            <a:schemeClr val="tx2"/>
          </a:solidFill>
        </a:ln>
      </c:spPr>
    </c:sideWall>
    <c:backWall>
      <c:thickness val="0"/>
      <c:spPr>
        <a:ln>
          <a:solidFill>
            <a:schemeClr val="tx2"/>
          </a:solidFill>
        </a:ln>
      </c:spPr>
    </c:backWall>
    <c:plotArea>
      <c:layout>
        <c:manualLayout>
          <c:layoutTarget val="inner"/>
          <c:xMode val="edge"/>
          <c:yMode val="edge"/>
          <c:x val="0.28225547561055275"/>
          <c:y val="6.8719728995772555E-2"/>
          <c:w val="0.60927610888696027"/>
          <c:h val="0.82953533769906007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D13319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EC7662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Группа сравнения</c:v>
                </c:pt>
                <c:pt idx="1">
                  <c:v>Основная группа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25.5</c:v>
                </c:pt>
                <c:pt idx="1">
                  <c:v>29.5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rgbClr val="6E509A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CC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Группа сравнения</c:v>
                </c:pt>
                <c:pt idx="1">
                  <c:v>Основная группа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Столбец4</c:v>
                </c:pt>
              </c:strCache>
            </c:strRef>
          </c:tx>
          <c:spPr>
            <a:solidFill>
              <a:srgbClr val="F79646">
                <a:lumMod val="50000"/>
              </a:srgb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Группа сравнения</c:v>
                </c:pt>
                <c:pt idx="1">
                  <c:v>Основная группа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Столбец5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1DAF4E"/>
              </a:solidFill>
            </c:spPr>
          </c:dPt>
          <c:cat>
            <c:strRef>
              <c:f>Лист1!$A$2:$A$3</c:f>
              <c:strCache>
                <c:ptCount val="2"/>
                <c:pt idx="0">
                  <c:v>Группа сравнения</c:v>
                </c:pt>
                <c:pt idx="1">
                  <c:v>Основная группа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Столбец6</c:v>
                </c:pt>
              </c:strCache>
            </c:strRef>
          </c:tx>
          <c:spPr>
            <a:solidFill>
              <a:srgbClr val="FFCC00"/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Группа сравнения</c:v>
                </c:pt>
                <c:pt idx="1">
                  <c:v>Основная группа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Столбец7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Группа сравнения</c:v>
                </c:pt>
                <c:pt idx="1">
                  <c:v>Основная группа</c:v>
                </c:pt>
              </c:strCache>
            </c:strRef>
          </c:cat>
          <c:val>
            <c:numRef>
              <c:f>Лист1!$G$2:$G$3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0332288"/>
        <c:axId val="40342272"/>
        <c:axId val="0"/>
      </c:bar3DChart>
      <c:catAx>
        <c:axId val="4033228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40342272"/>
        <c:crosses val="autoZero"/>
        <c:auto val="1"/>
        <c:lblAlgn val="ctr"/>
        <c:lblOffset val="100"/>
        <c:noMultiLvlLbl val="0"/>
      </c:catAx>
      <c:valAx>
        <c:axId val="40342272"/>
        <c:scaling>
          <c:orientation val="minMax"/>
        </c:scaling>
        <c:delete val="0"/>
        <c:axPos val="b"/>
        <c:majorGridlines>
          <c:spPr>
            <a:ln>
              <a:solidFill>
                <a:srgbClr val="00000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accent4"/>
                </a:solidFill>
              </a:defRPr>
            </a:pPr>
            <a:endParaRPr lang="ru-RU"/>
          </a:p>
        </c:txPr>
        <c:crossAx val="4033228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rgbClr val="000000"/>
          </a:solidFill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576206066925293"/>
          <c:y val="0"/>
          <c:w val="0.68102725755515725"/>
          <c:h val="0.89094894388201451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0423E"/>
            </a:solidFill>
          </c:spPr>
          <c:invertIfNegative val="0"/>
          <c:cat>
            <c:strRef>
              <c:f>Лист1!$A$2:$A$6</c:f>
              <c:strCache>
                <c:ptCount val="5"/>
                <c:pt idx="0">
                  <c:v>Группа сравнения</c:v>
                </c:pt>
                <c:pt idx="1">
                  <c:v>Основная группа</c:v>
                </c:pt>
                <c:pt idx="3">
                  <c:v>Группа сравнения</c:v>
                </c:pt>
                <c:pt idx="4">
                  <c:v>Основная группа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4.5</c:v>
                </c:pt>
                <c:pt idx="1">
                  <c:v>1</c:v>
                </c:pt>
                <c:pt idx="3">
                  <c:v>5.5</c:v>
                </c:pt>
                <c:pt idx="4">
                  <c:v>4.4000000000000004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rgbClr val="6E509A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91421F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FF00"/>
              </a:solidFill>
            </c:spPr>
          </c:dPt>
          <c:cat>
            <c:strRef>
              <c:f>Лист1!$A$2:$A$6</c:f>
              <c:strCache>
                <c:ptCount val="5"/>
                <c:pt idx="0">
                  <c:v>Группа сравнения</c:v>
                </c:pt>
                <c:pt idx="1">
                  <c:v>Основная группа</c:v>
                </c:pt>
                <c:pt idx="3">
                  <c:v>Группа сравнения</c:v>
                </c:pt>
                <c:pt idx="4">
                  <c:v>Основная группа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</c:v>
                </c:pt>
                <c:pt idx="1">
                  <c:v>7</c:v>
                </c:pt>
                <c:pt idx="3">
                  <c:v>6</c:v>
                </c:pt>
                <c:pt idx="4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Столбец4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rgbClr val="91421F"/>
              </a:solidFill>
            </c:spPr>
          </c:dPt>
          <c:cat>
            <c:strRef>
              <c:f>Лист1!$A$2:$A$6</c:f>
              <c:strCache>
                <c:ptCount val="5"/>
                <c:pt idx="0">
                  <c:v>Группа сравнения</c:v>
                </c:pt>
                <c:pt idx="1">
                  <c:v>Основная группа</c:v>
                </c:pt>
                <c:pt idx="3">
                  <c:v>Группа сравнения</c:v>
                </c:pt>
                <c:pt idx="4">
                  <c:v>Основная группа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9.9</c:v>
                </c:pt>
                <c:pt idx="1">
                  <c:v>1</c:v>
                </c:pt>
                <c:pt idx="3">
                  <c:v>3.9</c:v>
                </c:pt>
                <c:pt idx="4">
                  <c:v>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Столбец5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69CC1E"/>
              </a:solidFill>
            </c:spPr>
          </c:dPt>
          <c:dPt>
            <c:idx val="4"/>
            <c:invertIfNegative val="0"/>
            <c:bubble3D val="0"/>
            <c:spPr>
              <a:solidFill>
                <a:srgbClr val="7030A0"/>
              </a:solidFill>
            </c:spPr>
          </c:dPt>
          <c:cat>
            <c:strRef>
              <c:f>Лист1!$A$2:$A$6</c:f>
              <c:strCache>
                <c:ptCount val="5"/>
                <c:pt idx="0">
                  <c:v>Группа сравнения</c:v>
                </c:pt>
                <c:pt idx="1">
                  <c:v>Основная группа</c:v>
                </c:pt>
                <c:pt idx="3">
                  <c:v>Группа сравнения</c:v>
                </c:pt>
                <c:pt idx="4">
                  <c:v>Основная группа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1">
                  <c:v>6.4</c:v>
                </c:pt>
                <c:pt idx="4">
                  <c:v>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Столбец6</c:v>
                </c:pt>
              </c:strCache>
            </c:strRef>
          </c:tx>
          <c:spPr>
            <a:solidFill>
              <a:srgbClr val="91421F"/>
            </a:solidFill>
          </c:spPr>
          <c:invertIfNegative val="0"/>
          <c:cat>
            <c:strRef>
              <c:f>Лист1!$A$2:$A$6</c:f>
              <c:strCache>
                <c:ptCount val="5"/>
                <c:pt idx="0">
                  <c:v>Группа сравнения</c:v>
                </c:pt>
                <c:pt idx="1">
                  <c:v>Основная группа</c:v>
                </c:pt>
                <c:pt idx="3">
                  <c:v>Группа сравнения</c:v>
                </c:pt>
                <c:pt idx="4">
                  <c:v>Основная группа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4">
                  <c:v>3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Столбец7</c:v>
                </c:pt>
              </c:strCache>
            </c:strRef>
          </c:tx>
          <c:spPr>
            <a:solidFill>
              <a:schemeClr val="tx2">
                <a:lumMod val="95000"/>
                <a:lumOff val="5000"/>
              </a:schemeClr>
            </a:solidFill>
          </c:spPr>
          <c:invertIfNegative val="0"/>
          <c:cat>
            <c:strRef>
              <c:f>Лист1!$A$2:$A$6</c:f>
              <c:strCache>
                <c:ptCount val="5"/>
                <c:pt idx="0">
                  <c:v>Группа сравнения</c:v>
                </c:pt>
                <c:pt idx="1">
                  <c:v>Основная группа</c:v>
                </c:pt>
                <c:pt idx="3">
                  <c:v>Группа сравнения</c:v>
                </c:pt>
                <c:pt idx="4">
                  <c:v>Основная группа</c:v>
                </c:pt>
              </c:strCache>
            </c:strRef>
          </c:cat>
          <c:val>
            <c:numRef>
              <c:f>Лист1!$G$2:$G$6</c:f>
              <c:numCache>
                <c:formatCode>General</c:formatCode>
                <c:ptCount val="5"/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9032192"/>
        <c:axId val="69042176"/>
        <c:axId val="0"/>
      </c:bar3DChart>
      <c:catAx>
        <c:axId val="6903219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69042176"/>
        <c:crosses val="autoZero"/>
        <c:auto val="1"/>
        <c:lblAlgn val="ctr"/>
        <c:lblOffset val="100"/>
        <c:noMultiLvlLbl val="0"/>
      </c:catAx>
      <c:valAx>
        <c:axId val="69042176"/>
        <c:scaling>
          <c:orientation val="minMax"/>
        </c:scaling>
        <c:delete val="0"/>
        <c:axPos val="b"/>
        <c:majorGridlines>
          <c:spPr>
            <a:ln>
              <a:solidFill>
                <a:srgbClr val="00000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accent4"/>
            </a:solidFill>
          </a:ln>
        </c:spPr>
        <c:txPr>
          <a:bodyPr/>
          <a:lstStyle/>
          <a:p>
            <a:pPr>
              <a:defRPr sz="1400" b="1">
                <a:solidFill>
                  <a:schemeClr val="tx2"/>
                </a:solidFill>
              </a:defRPr>
            </a:pPr>
            <a:endParaRPr lang="ru-RU"/>
          </a:p>
        </c:txPr>
        <c:crossAx val="690321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ln>
          <a:solidFill>
            <a:srgbClr val="000000"/>
          </a:solidFill>
        </a:ln>
      </c:spPr>
    </c:floor>
    <c:sideWall>
      <c:thickness val="0"/>
      <c:spPr>
        <a:ln>
          <a:solidFill>
            <a:schemeClr val="tx2"/>
          </a:solidFill>
        </a:ln>
      </c:spPr>
    </c:sideWall>
    <c:backWall>
      <c:thickness val="0"/>
      <c:spPr>
        <a:ln>
          <a:solidFill>
            <a:schemeClr val="tx2"/>
          </a:solidFill>
        </a:ln>
      </c:spPr>
    </c:backWall>
    <c:plotArea>
      <c:layout>
        <c:manualLayout>
          <c:layoutTarget val="inner"/>
          <c:xMode val="edge"/>
          <c:yMode val="edge"/>
          <c:x val="0.25855203826215412"/>
          <c:y val="7.3059360730593614E-3"/>
          <c:w val="0.63297954943132162"/>
          <c:h val="0.89094894388201451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D13319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EC7662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EC7662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C000"/>
              </a:solidFill>
            </c:spPr>
          </c:dPt>
          <c:cat>
            <c:strRef>
              <c:f>Лист1!$A$2:$A$6</c:f>
              <c:strCache>
                <c:ptCount val="5"/>
                <c:pt idx="0">
                  <c:v>Группа сравнения</c:v>
                </c:pt>
                <c:pt idx="1">
                  <c:v>Основная группа</c:v>
                </c:pt>
                <c:pt idx="3">
                  <c:v>Группа сравнения</c:v>
                </c:pt>
                <c:pt idx="4">
                  <c:v>Основная группа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20.5</c:v>
                </c:pt>
                <c:pt idx="1">
                  <c:v>9</c:v>
                </c:pt>
                <c:pt idx="3">
                  <c:v>26</c:v>
                </c:pt>
                <c:pt idx="4">
                  <c:v>29.8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rgbClr val="6E509A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CC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CC00"/>
              </a:solidFill>
            </c:spPr>
          </c:dPt>
          <c:cat>
            <c:strRef>
              <c:f>Лист1!$A$2:$A$6</c:f>
              <c:strCache>
                <c:ptCount val="5"/>
                <c:pt idx="0">
                  <c:v>Группа сравнения</c:v>
                </c:pt>
                <c:pt idx="1">
                  <c:v>Основная группа</c:v>
                </c:pt>
                <c:pt idx="3">
                  <c:v>Группа сравнения</c:v>
                </c:pt>
                <c:pt idx="4">
                  <c:v>Основная группа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Столбец4</c:v>
                </c:pt>
              </c:strCache>
            </c:strRef>
          </c:tx>
          <c:spPr>
            <a:solidFill>
              <a:srgbClr val="F79646">
                <a:lumMod val="50000"/>
              </a:srgb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</c:spPr>
          </c:dPt>
          <c:cat>
            <c:strRef>
              <c:f>Лист1!$A$2:$A$6</c:f>
              <c:strCache>
                <c:ptCount val="5"/>
                <c:pt idx="0">
                  <c:v>Группа сравнения</c:v>
                </c:pt>
                <c:pt idx="1">
                  <c:v>Основная группа</c:v>
                </c:pt>
                <c:pt idx="3">
                  <c:v>Группа сравнения</c:v>
                </c:pt>
                <c:pt idx="4">
                  <c:v>Основная группа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Столбец5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1DAF4E"/>
              </a:solidFill>
            </c:spPr>
          </c:dPt>
          <c:cat>
            <c:strRef>
              <c:f>Лист1!$A$2:$A$6</c:f>
              <c:strCache>
                <c:ptCount val="5"/>
                <c:pt idx="0">
                  <c:v>Группа сравнения</c:v>
                </c:pt>
                <c:pt idx="1">
                  <c:v>Основная группа</c:v>
                </c:pt>
                <c:pt idx="3">
                  <c:v>Группа сравнения</c:v>
                </c:pt>
                <c:pt idx="4">
                  <c:v>Основная группа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Столбец6</c:v>
                </c:pt>
              </c:strCache>
            </c:strRef>
          </c:tx>
          <c:spPr>
            <a:solidFill>
              <a:srgbClr val="FFCC00"/>
            </a:solidFill>
          </c:spPr>
          <c:invertIfNegative val="0"/>
          <c:cat>
            <c:strRef>
              <c:f>Лист1!$A$2:$A$6</c:f>
              <c:strCache>
                <c:ptCount val="5"/>
                <c:pt idx="0">
                  <c:v>Группа сравнения</c:v>
                </c:pt>
                <c:pt idx="1">
                  <c:v>Основная группа</c:v>
                </c:pt>
                <c:pt idx="3">
                  <c:v>Группа сравнения</c:v>
                </c:pt>
                <c:pt idx="4">
                  <c:v>Основная группа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Столбец7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cat>
            <c:strRef>
              <c:f>Лист1!$A$2:$A$6</c:f>
              <c:strCache>
                <c:ptCount val="5"/>
                <c:pt idx="0">
                  <c:v>Группа сравнения</c:v>
                </c:pt>
                <c:pt idx="1">
                  <c:v>Основная группа</c:v>
                </c:pt>
                <c:pt idx="3">
                  <c:v>Группа сравнения</c:v>
                </c:pt>
                <c:pt idx="4">
                  <c:v>Основная группа</c:v>
                </c:pt>
              </c:strCache>
            </c:strRef>
          </c:cat>
          <c:val>
            <c:numRef>
              <c:f>Лист1!$G$2:$G$6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7443840"/>
        <c:axId val="97445376"/>
        <c:axId val="0"/>
      </c:bar3DChart>
      <c:catAx>
        <c:axId val="9744384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97445376"/>
        <c:crosses val="autoZero"/>
        <c:auto val="1"/>
        <c:lblAlgn val="ctr"/>
        <c:lblOffset val="100"/>
        <c:noMultiLvlLbl val="0"/>
      </c:catAx>
      <c:valAx>
        <c:axId val="97445376"/>
        <c:scaling>
          <c:orientation val="minMax"/>
        </c:scaling>
        <c:delete val="0"/>
        <c:axPos val="b"/>
        <c:majorGridlines>
          <c:spPr>
            <a:ln>
              <a:solidFill>
                <a:srgbClr val="00000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accent4"/>
                </a:solidFill>
              </a:defRPr>
            </a:pPr>
            <a:endParaRPr lang="ru-RU"/>
          </a:p>
        </c:txPr>
        <c:crossAx val="9744384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Лист1!$A$2:$A$7</c:f>
              <c:strCache>
                <c:ptCount val="6"/>
                <c:pt idx="0">
                  <c:v>сухость во рту</c:v>
                </c:pt>
                <c:pt idx="1">
                  <c:v>боль во рту при чистке зубов</c:v>
                </c:pt>
                <c:pt idx="2">
                  <c:v>боль во рту в покое</c:v>
                </c:pt>
                <c:pt idx="3">
                  <c:v>боль во рту при приеме пищи</c:v>
                </c:pt>
                <c:pt idx="4">
                  <c:v>кровоточивость десен и слизистой полости рта</c:v>
                </c:pt>
                <c:pt idx="5">
                  <c:v>появление язв на деснах и слизистой полости рта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</c:v>
                </c:pt>
                <c:pt idx="1">
                  <c:v>8</c:v>
                </c:pt>
                <c:pt idx="2">
                  <c:v>1</c:v>
                </c:pt>
                <c:pt idx="3">
                  <c:v>13</c:v>
                </c:pt>
                <c:pt idx="4">
                  <c:v>9</c:v>
                </c:pt>
                <c:pt idx="5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Лист1!$A$2:$A$7</c:f>
              <c:strCache>
                <c:ptCount val="6"/>
                <c:pt idx="0">
                  <c:v>сухость во рту</c:v>
                </c:pt>
                <c:pt idx="1">
                  <c:v>боль во рту при чистке зубов</c:v>
                </c:pt>
                <c:pt idx="2">
                  <c:v>боль во рту в покое</c:v>
                </c:pt>
                <c:pt idx="3">
                  <c:v>боль во рту при приеме пищи</c:v>
                </c:pt>
                <c:pt idx="4">
                  <c:v>кровоточивость десен и слизистой полости рта</c:v>
                </c:pt>
                <c:pt idx="5">
                  <c:v>появление язв на деснах и слизистой полости рта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сухость во рту</c:v>
                </c:pt>
                <c:pt idx="1">
                  <c:v>боль во рту при чистке зубов</c:v>
                </c:pt>
                <c:pt idx="2">
                  <c:v>боль во рту в покое</c:v>
                </c:pt>
                <c:pt idx="3">
                  <c:v>боль во рту при приеме пищи</c:v>
                </c:pt>
                <c:pt idx="4">
                  <c:v>кровоточивость десен и слизистой полости рта</c:v>
                </c:pt>
                <c:pt idx="5">
                  <c:v>появление язв на деснах и слизистой полости рта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154432"/>
        <c:axId val="105155968"/>
      </c:barChart>
      <c:catAx>
        <c:axId val="10515443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2"/>
                </a:solidFill>
              </a:defRPr>
            </a:pPr>
            <a:endParaRPr lang="ru-RU"/>
          </a:p>
        </c:txPr>
        <c:crossAx val="105155968"/>
        <c:crosses val="autoZero"/>
        <c:auto val="1"/>
        <c:lblAlgn val="ctr"/>
        <c:lblOffset val="100"/>
        <c:noMultiLvlLbl val="0"/>
      </c:catAx>
      <c:valAx>
        <c:axId val="105155968"/>
        <c:scaling>
          <c:orientation val="minMax"/>
        </c:scaling>
        <c:delete val="0"/>
        <c:axPos val="b"/>
        <c:majorGridlines>
          <c:spPr>
            <a:ln>
              <a:solidFill>
                <a:srgbClr val="00000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2"/>
                </a:solidFill>
              </a:defRPr>
            </a:pPr>
            <a:endParaRPr lang="ru-RU"/>
          </a:p>
        </c:txPr>
        <c:crossAx val="105154432"/>
        <c:crosses val="autoZero"/>
        <c:crossBetween val="between"/>
      </c:valAx>
      <c:spPr>
        <a:ln w="12700">
          <a:solidFill>
            <a:schemeClr val="tx2"/>
          </a:solidFill>
        </a:ln>
      </c:spPr>
    </c:plotArea>
    <c:legend>
      <c:legendPos val="r"/>
      <c:layout>
        <c:manualLayout>
          <c:xMode val="edge"/>
          <c:yMode val="edge"/>
          <c:x val="0.9899316491688539"/>
          <c:y val="0.81696662917134777"/>
          <c:w val="1.0068350831146104E-2"/>
          <c:h val="1.6860079990001452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ru-RU"/>
    </a:p>
  </c:txPr>
  <c:externalData r:id="rId1">
    <c:autoUpdate val="0"/>
  </c:externalData>
  <c:userShapes r:id="rId2"/>
</c:chartSpace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0.84821</cdr:x>
      <cdr:y>0.71642</cdr:y>
    </cdr:from>
    <cdr:to>
      <cdr:x>0.97286</cdr:x>
      <cdr:y>0.81096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6786610" y="3429024"/>
          <a:ext cx="997331" cy="4525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600" b="1" dirty="0">
              <a:latin typeface="Arial" pitchFamily="34" charset="0"/>
              <a:cs typeface="Arial" pitchFamily="34" charset="0"/>
            </a:rPr>
            <a:t>532</a:t>
          </a:r>
        </a:p>
      </cdr:txBody>
    </cdr:sp>
  </cdr:relSizeAnchor>
  <cdr:relSizeAnchor xmlns:cdr="http://schemas.openxmlformats.org/drawingml/2006/chartDrawing">
    <cdr:from>
      <cdr:x>0.83929</cdr:x>
      <cdr:y>0.22388</cdr:y>
    </cdr:from>
    <cdr:to>
      <cdr:x>0.9658</cdr:x>
      <cdr:y>0.35428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6715172" y="1071570"/>
          <a:ext cx="1012213" cy="6241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r"/>
          <a:r>
            <a:rPr lang="ru-RU" sz="1600" b="1" dirty="0">
              <a:latin typeface="Arial" pitchFamily="34" charset="0"/>
              <a:cs typeface="Arial" pitchFamily="34" charset="0"/>
            </a:rPr>
            <a:t>657</a:t>
          </a:r>
        </a:p>
      </cdr:txBody>
    </cdr:sp>
  </cdr:relSizeAnchor>
  <cdr:relSizeAnchor xmlns:cdr="http://schemas.openxmlformats.org/drawingml/2006/chartDrawing">
    <cdr:from>
      <cdr:x>0.90179</cdr:x>
      <cdr:y>0.50746</cdr:y>
    </cdr:from>
    <cdr:to>
      <cdr:x>0.97287</cdr:x>
      <cdr:y>0.63785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215238" y="2428892"/>
          <a:ext cx="568785" cy="6240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600" b="1" dirty="0">
              <a:latin typeface="Arial" pitchFamily="34" charset="0"/>
              <a:cs typeface="Arial" pitchFamily="34" charset="0"/>
            </a:rPr>
            <a:t>592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0.62619</cdr:x>
      <cdr:y>0.40837</cdr:y>
    </cdr:from>
    <cdr:to>
      <cdr:x>0.71429</cdr:x>
      <cdr:y>0.46858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505069" y="1485891"/>
          <a:ext cx="352444" cy="2190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12</a:t>
          </a:r>
        </a:p>
      </cdr:txBody>
    </cdr:sp>
  </cdr:relSizeAnchor>
  <cdr:relSizeAnchor xmlns:cdr="http://schemas.openxmlformats.org/drawingml/2006/chartDrawing">
    <cdr:from>
      <cdr:x>0.44762</cdr:x>
      <cdr:y>0.53927</cdr:y>
    </cdr:from>
    <cdr:to>
      <cdr:x>0.53571</cdr:x>
      <cdr:y>0.59948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790700" y="1962150"/>
          <a:ext cx="352425" cy="2190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1</a:t>
          </a:r>
        </a:p>
      </cdr:txBody>
    </cdr:sp>
  </cdr:relSizeAnchor>
  <cdr:relSizeAnchor xmlns:cdr="http://schemas.openxmlformats.org/drawingml/2006/chartDrawing">
    <cdr:from>
      <cdr:x>0.57857</cdr:x>
      <cdr:y>0.69895</cdr:y>
    </cdr:from>
    <cdr:to>
      <cdr:x>0.69047</cdr:x>
      <cdr:y>0.7644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2314577" y="2543161"/>
          <a:ext cx="447656" cy="2381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10</a:t>
          </a:r>
        </a:p>
      </cdr:txBody>
    </cdr:sp>
  </cdr:relSizeAnchor>
  <cdr:relSizeAnchor xmlns:cdr="http://schemas.openxmlformats.org/drawingml/2006/chartDrawing">
    <cdr:from>
      <cdr:x>0.67857</cdr:x>
      <cdr:y>0.82984</cdr:y>
    </cdr:from>
    <cdr:to>
      <cdr:x>0.79048</cdr:x>
      <cdr:y>0.89528</cdr:y>
    </cdr:to>
    <cdr:sp macro="" textlink="">
      <cdr:nvSpPr>
        <cdr:cNvPr id="21" name="TextBox 1"/>
        <cdr:cNvSpPr txBox="1"/>
      </cdr:nvSpPr>
      <cdr:spPr>
        <a:xfrm xmlns:a="http://schemas.openxmlformats.org/drawingml/2006/main">
          <a:off x="2714619" y="3019427"/>
          <a:ext cx="447696" cy="2381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15</a:t>
          </a:r>
        </a:p>
      </cdr:txBody>
    </cdr:sp>
  </cdr:relSizeAnchor>
  <cdr:relSizeAnchor xmlns:cdr="http://schemas.openxmlformats.org/drawingml/2006/chartDrawing">
    <cdr:from>
      <cdr:x>0.54688</cdr:x>
      <cdr:y>0.07853</cdr:y>
    </cdr:from>
    <cdr:to>
      <cdr:x>0.65879</cdr:x>
      <cdr:y>0.14398</cdr:y>
    </cdr:to>
    <cdr:sp macro="" textlink="">
      <cdr:nvSpPr>
        <cdr:cNvPr id="59" name="TextBox 1"/>
        <cdr:cNvSpPr txBox="1"/>
      </cdr:nvSpPr>
      <cdr:spPr>
        <a:xfrm xmlns:a="http://schemas.openxmlformats.org/drawingml/2006/main">
          <a:off x="2500330" y="285752"/>
          <a:ext cx="511653" cy="2381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 dirty="0">
              <a:latin typeface="Arial" pitchFamily="34" charset="0"/>
              <a:cs typeface="Arial" pitchFamily="34" charset="0"/>
            </a:rPr>
            <a:t>8</a:t>
          </a:r>
        </a:p>
      </cdr:txBody>
    </cdr:sp>
  </cdr:relSizeAnchor>
  <cdr:relSizeAnchor xmlns:cdr="http://schemas.openxmlformats.org/drawingml/2006/chartDrawing">
    <cdr:from>
      <cdr:x>0.50238</cdr:x>
      <cdr:y>0.21205</cdr:y>
    </cdr:from>
    <cdr:to>
      <cdr:x>0.61429</cdr:x>
      <cdr:y>0.27749</cdr:y>
    </cdr:to>
    <cdr:sp macro="" textlink="">
      <cdr:nvSpPr>
        <cdr:cNvPr id="60" name="TextBox 1"/>
        <cdr:cNvSpPr txBox="1"/>
      </cdr:nvSpPr>
      <cdr:spPr>
        <a:xfrm xmlns:a="http://schemas.openxmlformats.org/drawingml/2006/main">
          <a:off x="2009771" y="771543"/>
          <a:ext cx="447696" cy="2381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5</a:t>
          </a:r>
        </a:p>
      </cdr:txBody>
    </cdr:sp>
  </cdr:relSizeAnchor>
  <cdr:relSizeAnchor xmlns:cdr="http://schemas.openxmlformats.org/drawingml/2006/chartDrawing">
    <cdr:from>
      <cdr:x>0.52619</cdr:x>
      <cdr:y>0.3534</cdr:y>
    </cdr:from>
    <cdr:to>
      <cdr:x>0.6381</cdr:x>
      <cdr:y>0.41884</cdr:y>
    </cdr:to>
    <cdr:sp macro="" textlink="">
      <cdr:nvSpPr>
        <cdr:cNvPr id="61" name="TextBox 1"/>
        <cdr:cNvSpPr txBox="1"/>
      </cdr:nvSpPr>
      <cdr:spPr>
        <a:xfrm xmlns:a="http://schemas.openxmlformats.org/drawingml/2006/main">
          <a:off x="2105031" y="1285864"/>
          <a:ext cx="447696" cy="2381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6</a:t>
          </a:r>
        </a:p>
      </cdr:txBody>
    </cdr:sp>
  </cdr:relSizeAnchor>
  <cdr:relSizeAnchor xmlns:cdr="http://schemas.openxmlformats.org/drawingml/2006/chartDrawing">
    <cdr:from>
      <cdr:x>0.55476</cdr:x>
      <cdr:y>0.63612</cdr:y>
    </cdr:from>
    <cdr:to>
      <cdr:x>0.66667</cdr:x>
      <cdr:y>0.70157</cdr:y>
    </cdr:to>
    <cdr:sp macro="" textlink="">
      <cdr:nvSpPr>
        <cdr:cNvPr id="62" name="TextBox 1"/>
        <cdr:cNvSpPr txBox="1"/>
      </cdr:nvSpPr>
      <cdr:spPr>
        <a:xfrm xmlns:a="http://schemas.openxmlformats.org/drawingml/2006/main">
          <a:off x="2219323" y="2314563"/>
          <a:ext cx="447696" cy="2381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8</a:t>
          </a:r>
        </a:p>
      </cdr:txBody>
    </cdr:sp>
  </cdr:relSizeAnchor>
  <cdr:relSizeAnchor xmlns:cdr="http://schemas.openxmlformats.org/drawingml/2006/chartDrawing">
    <cdr:from>
      <cdr:x>0.54524</cdr:x>
      <cdr:y>0.78273</cdr:y>
    </cdr:from>
    <cdr:to>
      <cdr:x>0.65715</cdr:x>
      <cdr:y>0.84817</cdr:y>
    </cdr:to>
    <cdr:sp macro="" textlink="">
      <cdr:nvSpPr>
        <cdr:cNvPr id="64" name="TextBox 1"/>
        <cdr:cNvSpPr txBox="1"/>
      </cdr:nvSpPr>
      <cdr:spPr>
        <a:xfrm xmlns:a="http://schemas.openxmlformats.org/drawingml/2006/main">
          <a:off x="2181236" y="2847987"/>
          <a:ext cx="447696" cy="2381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7</a:t>
          </a:r>
        </a:p>
      </cdr:txBody>
    </cdr:sp>
  </cdr:relSizeAnchor>
  <cdr:relSizeAnchor xmlns:cdr="http://schemas.openxmlformats.org/drawingml/2006/chartDrawing">
    <cdr:from>
      <cdr:x>0.57143</cdr:x>
      <cdr:y>0.26178</cdr:y>
    </cdr:from>
    <cdr:to>
      <cdr:x>0.68333</cdr:x>
      <cdr:y>0.32723</cdr:y>
    </cdr:to>
    <cdr:sp macro="" textlink="">
      <cdr:nvSpPr>
        <cdr:cNvPr id="65" name="TextBox 19"/>
        <cdr:cNvSpPr txBox="1"/>
      </cdr:nvSpPr>
      <cdr:spPr>
        <a:xfrm xmlns:a="http://schemas.openxmlformats.org/drawingml/2006/main">
          <a:off x="2285989" y="952492"/>
          <a:ext cx="447656" cy="2381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9</a:t>
          </a:r>
        </a:p>
      </cdr:txBody>
    </cdr:sp>
  </cdr:relSizeAnchor>
  <cdr:relSizeAnchor xmlns:cdr="http://schemas.openxmlformats.org/drawingml/2006/chartDrawing">
    <cdr:from>
      <cdr:x>0.54688</cdr:x>
      <cdr:y>0.13744</cdr:y>
    </cdr:from>
    <cdr:to>
      <cdr:x>0.65879</cdr:x>
      <cdr:y>0.20289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2500330" y="500066"/>
          <a:ext cx="511653" cy="2381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ru-RU" sz="1000" b="1" dirty="0">
              <a:latin typeface="Arial" pitchFamily="34" charset="0"/>
              <a:cs typeface="Arial" pitchFamily="34" charset="0"/>
            </a:rPr>
            <a:t>8</a:t>
          </a: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0.03636</cdr:x>
      <cdr:y>0.91837</cdr:y>
    </cdr:from>
    <cdr:to>
      <cdr:x>0.10089</cdr:x>
      <cdr:y>0.98316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142876" y="3214710"/>
          <a:ext cx="253545" cy="226795"/>
        </a:xfrm>
        <a:prstGeom xmlns:a="http://schemas.openxmlformats.org/drawingml/2006/main" prst="rect">
          <a:avLst/>
        </a:prstGeom>
        <a:solidFill xmlns:a="http://schemas.openxmlformats.org/drawingml/2006/main">
          <a:srgbClr val="893AC4"/>
        </a:solidFill>
        <a:ln xmlns:a="http://schemas.openxmlformats.org/drawingml/2006/main" w="25400" cap="flat" cmpd="sng" algn="ctr">
          <a:solidFill>
            <a:schemeClr val="accent1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0.11424</cdr:x>
      <cdr:y>0.91837</cdr:y>
    </cdr:from>
    <cdr:to>
      <cdr:x>0.3876</cdr:x>
      <cdr:y>1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21108" y="3214710"/>
          <a:ext cx="1007651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200" b="1" dirty="0">
              <a:latin typeface="Arial" pitchFamily="34" charset="0"/>
              <a:cs typeface="Arial" pitchFamily="34" charset="0"/>
            </a:rPr>
            <a:t>Основная группа</a:t>
          </a:r>
        </a:p>
      </cdr:txBody>
    </cdr:sp>
  </cdr:relSizeAnchor>
  <cdr:relSizeAnchor xmlns:cdr="http://schemas.openxmlformats.org/drawingml/2006/chartDrawing">
    <cdr:from>
      <cdr:x>0.47273</cdr:x>
      <cdr:y>0.91837</cdr:y>
    </cdr:from>
    <cdr:to>
      <cdr:x>0.53567</cdr:x>
      <cdr:y>0.98316</cdr:y>
    </cdr:to>
    <cdr:sp macro="" textlink="">
      <cdr:nvSpPr>
        <cdr:cNvPr id="9" name="Прямоугольник 8"/>
        <cdr:cNvSpPr/>
      </cdr:nvSpPr>
      <cdr:spPr>
        <a:xfrm xmlns:a="http://schemas.openxmlformats.org/drawingml/2006/main">
          <a:off x="1857388" y="3214710"/>
          <a:ext cx="247304" cy="226795"/>
        </a:xfrm>
        <a:prstGeom xmlns:a="http://schemas.openxmlformats.org/drawingml/2006/main" prst="rect">
          <a:avLst/>
        </a:prstGeom>
        <a:solidFill xmlns:a="http://schemas.openxmlformats.org/drawingml/2006/main">
          <a:srgbClr val="C9A6E4"/>
        </a:solidFill>
        <a:ln xmlns:a="http://schemas.openxmlformats.org/drawingml/2006/main" w="12700" cap="flat" cmpd="sng" algn="ctr">
          <a:solidFill>
            <a:srgbClr val="893AC4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0.67742</cdr:x>
      <cdr:y>0.57143</cdr:y>
    </cdr:from>
    <cdr:to>
      <cdr:x>0.77753</cdr:x>
      <cdr:y>0.64745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000396" y="2000264"/>
          <a:ext cx="443403" cy="2661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 dirty="0">
              <a:latin typeface="Arial" pitchFamily="34" charset="0"/>
              <a:cs typeface="Arial" pitchFamily="34" charset="0"/>
            </a:rPr>
            <a:t>48</a:t>
          </a:r>
        </a:p>
      </cdr:txBody>
    </cdr:sp>
  </cdr:relSizeAnchor>
  <cdr:relSizeAnchor xmlns:cdr="http://schemas.openxmlformats.org/drawingml/2006/chartDrawing">
    <cdr:from>
      <cdr:x>0.85603</cdr:x>
      <cdr:y>0.66082</cdr:y>
    </cdr:from>
    <cdr:to>
      <cdr:x>0.94962</cdr:x>
      <cdr:y>0.73977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3155481" y="2313175"/>
          <a:ext cx="344981" cy="2763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 dirty="0">
              <a:latin typeface="Arial" pitchFamily="34" charset="0"/>
              <a:cs typeface="Arial" pitchFamily="34" charset="0"/>
            </a:rPr>
            <a:t>83</a:t>
          </a:r>
        </a:p>
      </cdr:txBody>
    </cdr:sp>
  </cdr:relSizeAnchor>
  <cdr:relSizeAnchor xmlns:cdr="http://schemas.openxmlformats.org/drawingml/2006/chartDrawing">
    <cdr:from>
      <cdr:x>0.56452</cdr:x>
      <cdr:y>0.91837</cdr:y>
    </cdr:from>
    <cdr:to>
      <cdr:x>0.8871</cdr:x>
      <cdr:y>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00330" y="3286148"/>
          <a:ext cx="142876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200" b="1" dirty="0" smtClean="0"/>
            <a:t>Группа сравнения</a:t>
          </a:r>
          <a:endParaRPr lang="ru-RU" sz="1200" b="1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0.61346</cdr:x>
      <cdr:y>0.9152</cdr:y>
    </cdr:from>
    <cdr:to>
      <cdr:x>0.64476</cdr:x>
      <cdr:y>0.97999</cdr:y>
    </cdr:to>
    <cdr:sp macro="" textlink="">
      <cdr:nvSpPr>
        <cdr:cNvPr id="9" name="Прямоугольник 8"/>
        <cdr:cNvSpPr/>
      </cdr:nvSpPr>
      <cdr:spPr>
        <a:xfrm xmlns:a="http://schemas.openxmlformats.org/drawingml/2006/main">
          <a:off x="3733800" y="2981325"/>
          <a:ext cx="190500" cy="211041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6"/>
        </a:solidFill>
        <a:ln xmlns:a="http://schemas.openxmlformats.org/drawingml/2006/main" w="12700" cap="flat" cmpd="sng" algn="ctr">
          <a:solidFill>
            <a:schemeClr val="accent6">
              <a:lumMod val="75000"/>
            </a:scheme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0.9421</cdr:x>
      <cdr:y>0.66667</cdr:y>
    </cdr:from>
    <cdr:to>
      <cdr:x>1</cdr:x>
      <cdr:y>0.74561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5734050" y="2171700"/>
          <a:ext cx="352425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000" b="1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0.61017</cdr:x>
      <cdr:y>0.22</cdr:y>
    </cdr:from>
    <cdr:to>
      <cdr:x>0.71014</cdr:x>
      <cdr:y>0.28906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2571768" y="785818"/>
          <a:ext cx="421376" cy="2466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 dirty="0">
              <a:latin typeface="Arial" pitchFamily="34" charset="0"/>
              <a:cs typeface="Arial" pitchFamily="34" charset="0"/>
            </a:rPr>
            <a:t>39</a:t>
          </a:r>
        </a:p>
      </cdr:txBody>
    </cdr:sp>
  </cdr:relSizeAnchor>
  <cdr:relSizeAnchor xmlns:cdr="http://schemas.openxmlformats.org/drawingml/2006/chartDrawing">
    <cdr:from>
      <cdr:x>0.0339</cdr:x>
      <cdr:y>0.92</cdr:y>
    </cdr:from>
    <cdr:to>
      <cdr:x>0.09757</cdr:x>
      <cdr:y>0.98479</cdr:y>
    </cdr:to>
    <cdr:sp macro="" textlink="">
      <cdr:nvSpPr>
        <cdr:cNvPr id="2" name="Прямоугольник 3"/>
        <cdr:cNvSpPr/>
      </cdr:nvSpPr>
      <cdr:spPr>
        <a:xfrm xmlns:a="http://schemas.openxmlformats.org/drawingml/2006/main">
          <a:off x="142876" y="3286148"/>
          <a:ext cx="268359" cy="231424"/>
        </a:xfrm>
        <a:prstGeom xmlns:a="http://schemas.openxmlformats.org/drawingml/2006/main" prst="rect">
          <a:avLst/>
        </a:prstGeom>
        <a:solidFill xmlns:a="http://schemas.openxmlformats.org/drawingml/2006/main">
          <a:srgbClr val="F27D48"/>
        </a:solidFill>
        <a:ln xmlns:a="http://schemas.openxmlformats.org/drawingml/2006/main" w="12700" cap="flat" cmpd="sng" algn="ctr">
          <a:solidFill>
            <a:srgbClr val="810E05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0.5814</cdr:x>
      <cdr:y>0.9152</cdr:y>
    </cdr:from>
    <cdr:to>
      <cdr:x>0.64476</cdr:x>
      <cdr:y>0.97999</cdr:y>
    </cdr:to>
    <cdr:sp macro="" textlink="">
      <cdr:nvSpPr>
        <cdr:cNvPr id="5" name="Прямоугольник 8"/>
        <cdr:cNvSpPr/>
      </cdr:nvSpPr>
      <cdr:spPr>
        <a:xfrm xmlns:a="http://schemas.openxmlformats.org/drawingml/2006/main">
          <a:off x="2143140" y="3269003"/>
          <a:ext cx="233561" cy="231423"/>
        </a:xfrm>
        <a:prstGeom xmlns:a="http://schemas.openxmlformats.org/drawingml/2006/main" prst="rect">
          <a:avLst/>
        </a:prstGeom>
        <a:solidFill xmlns:a="http://schemas.openxmlformats.org/drawingml/2006/main">
          <a:srgbClr val="FBBE81"/>
        </a:solidFill>
        <a:ln xmlns:a="http://schemas.openxmlformats.org/drawingml/2006/main" w="12700" cap="flat" cmpd="sng" algn="ctr">
          <a:solidFill>
            <a:schemeClr val="accent6">
              <a:lumMod val="75000"/>
            </a:scheme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0.69797</cdr:x>
      <cdr:y>0.57847</cdr:y>
    </cdr:from>
    <cdr:to>
      <cdr:x>0.79661</cdr:x>
      <cdr:y>0.65449</cdr:y>
    </cdr:to>
    <cdr:sp macro="" textlink="">
      <cdr:nvSpPr>
        <cdr:cNvPr id="6" name="TextBox 10"/>
        <cdr:cNvSpPr txBox="1"/>
      </cdr:nvSpPr>
      <cdr:spPr>
        <a:xfrm xmlns:a="http://schemas.openxmlformats.org/drawingml/2006/main">
          <a:off x="2941833" y="2066237"/>
          <a:ext cx="415753" cy="2715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 dirty="0">
              <a:latin typeface="Arial" pitchFamily="34" charset="0"/>
              <a:cs typeface="Arial" pitchFamily="34" charset="0"/>
            </a:rPr>
            <a:t>55</a:t>
          </a:r>
        </a:p>
      </cdr:txBody>
    </cdr:sp>
  </cdr:relSizeAnchor>
  <cdr:relSizeAnchor xmlns:cdr="http://schemas.openxmlformats.org/drawingml/2006/chartDrawing">
    <cdr:from>
      <cdr:x>0.85916</cdr:x>
      <cdr:y>0.65838</cdr:y>
    </cdr:from>
    <cdr:to>
      <cdr:x>0.94915</cdr:x>
      <cdr:y>0.73732</cdr:y>
    </cdr:to>
    <cdr:sp macro="" textlink="">
      <cdr:nvSpPr>
        <cdr:cNvPr id="7" name="TextBox 11"/>
        <cdr:cNvSpPr txBox="1"/>
      </cdr:nvSpPr>
      <cdr:spPr>
        <a:xfrm xmlns:a="http://schemas.openxmlformats.org/drawingml/2006/main">
          <a:off x="3621224" y="2351668"/>
          <a:ext cx="379304" cy="2819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 dirty="0">
              <a:latin typeface="Arial" pitchFamily="34" charset="0"/>
              <a:cs typeface="Arial" pitchFamily="34" charset="0"/>
            </a:rPr>
            <a:t>88</a:t>
          </a:r>
        </a:p>
      </cdr:txBody>
    </cdr:sp>
  </cdr:relSizeAnchor>
  <cdr:relSizeAnchor xmlns:cdr="http://schemas.openxmlformats.org/drawingml/2006/chartDrawing">
    <cdr:from>
      <cdr:x>0.61017</cdr:x>
      <cdr:y>0.32</cdr:y>
    </cdr:from>
    <cdr:to>
      <cdr:x>0.71186</cdr:x>
      <cdr:y>0.4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2571768" y="1143008"/>
          <a:ext cx="42862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 dirty="0" smtClean="0"/>
            <a:t>39</a:t>
          </a:r>
          <a:endParaRPr lang="ru-RU" sz="1000" b="1" dirty="0"/>
        </a:p>
      </cdr:txBody>
    </cdr:sp>
  </cdr:relSizeAnchor>
  <cdr:relSizeAnchor xmlns:cdr="http://schemas.openxmlformats.org/drawingml/2006/chartDrawing">
    <cdr:from>
      <cdr:x>0.13559</cdr:x>
      <cdr:y>0.9</cdr:y>
    </cdr:from>
    <cdr:to>
      <cdr:x>0.42373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571504" y="3357586"/>
          <a:ext cx="1214446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200" b="1" dirty="0" smtClean="0"/>
            <a:t>Основная группа</a:t>
          </a:r>
          <a:endParaRPr lang="ru-RU" sz="1200" b="1" dirty="0"/>
        </a:p>
      </cdr:txBody>
    </cdr:sp>
  </cdr:relSizeAnchor>
  <cdr:relSizeAnchor xmlns:cdr="http://schemas.openxmlformats.org/drawingml/2006/chartDrawing">
    <cdr:from>
      <cdr:x>0.66102</cdr:x>
      <cdr:y>0.9</cdr:y>
    </cdr:from>
    <cdr:to>
      <cdr:x>0.9322</cdr:x>
      <cdr:y>1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786082" y="3286148"/>
          <a:ext cx="114300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200" b="1" dirty="0" smtClean="0"/>
            <a:t>Группа сравнени</a:t>
          </a:r>
          <a:r>
            <a:rPr lang="ru-RU" sz="1100" dirty="0" smtClean="0"/>
            <a:t>я</a:t>
          </a:r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0.65842</cdr:x>
      <cdr:y>0.11268</cdr:y>
    </cdr:from>
    <cdr:to>
      <cdr:x>0.73518</cdr:x>
      <cdr:y>0.19316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14696" y="445273"/>
          <a:ext cx="421419" cy="3180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>
              <a:latin typeface="Arial" pitchFamily="34" charset="0"/>
              <a:ea typeface="+mn-ea"/>
              <a:cs typeface="Arial" pitchFamily="34" charset="0"/>
            </a:rPr>
            <a:t>60%</a:t>
          </a:r>
          <a:endParaRPr lang="ru-RU" sz="16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0.68449</cdr:x>
      <cdr:y>0.09457</cdr:y>
    </cdr:from>
    <cdr:to>
      <cdr:x>0.76704</cdr:x>
      <cdr:y>0.14889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757820" y="373711"/>
          <a:ext cx="453224" cy="2146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0.66132</cdr:x>
      <cdr:y>0.23742</cdr:y>
    </cdr:from>
    <cdr:to>
      <cdr:x>0.73228</cdr:x>
      <cdr:y>0.30583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630599" y="938253"/>
          <a:ext cx="389613" cy="2703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>
              <a:latin typeface="Arial" pitchFamily="34" charset="0"/>
              <a:ea typeface="+mn-ea"/>
              <a:cs typeface="Arial" pitchFamily="34" charset="0"/>
            </a:rPr>
            <a:t>60%</a:t>
          </a:r>
          <a:endParaRPr lang="ru-RU" sz="16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0.68594</cdr:x>
      <cdr:y>0.6499</cdr:y>
    </cdr:from>
    <cdr:to>
      <cdr:x>0.8525</cdr:x>
      <cdr:y>0.88129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765771" y="256827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0.46057</cdr:x>
      <cdr:y>0.49899</cdr:y>
    </cdr:from>
    <cdr:to>
      <cdr:x>0.53154</cdr:x>
      <cdr:y>0.5674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2528515" y="1971923"/>
          <a:ext cx="389613" cy="2703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>
              <a:latin typeface="Arial" pitchFamily="34" charset="0"/>
              <a:cs typeface="Arial" pitchFamily="34" charset="0"/>
            </a:rPr>
            <a:t>7%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0.65517</cdr:x>
      <cdr:y>0.625</cdr:y>
    </cdr:from>
    <cdr:to>
      <cdr:x>0.73213</cdr:x>
      <cdr:y>0.68785</cdr:y>
    </cdr:to>
    <cdr:pic>
      <cdr:nvPicPr>
        <cdr:cNvPr id="7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5429288" y="3214710"/>
          <a:ext cx="637761" cy="32324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0.743</cdr:x>
      <cdr:y>0.36419</cdr:y>
    </cdr:from>
    <cdr:to>
      <cdr:x>0.81396</cdr:x>
      <cdr:y>0.4326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4079019" y="1439186"/>
          <a:ext cx="389613" cy="2703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>
              <a:latin typeface="Arial" pitchFamily="34" charset="0"/>
              <a:cs typeface="Arial" pitchFamily="34" charset="0"/>
            </a:rPr>
            <a:t>83%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0.81107</cdr:x>
      <cdr:y>0.74849</cdr:y>
    </cdr:from>
    <cdr:to>
      <cdr:x>0.88204</cdr:x>
      <cdr:y>0.8169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4452730" y="2957886"/>
          <a:ext cx="389613" cy="2703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>
              <a:latin typeface="Arial" pitchFamily="34" charset="0"/>
              <a:cs typeface="Arial" pitchFamily="34" charset="0"/>
            </a:rPr>
            <a:t>100%</a:t>
          </a:r>
        </a:p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0.2741</cdr:x>
      <cdr:y>0.33511</cdr:y>
    </cdr:from>
    <cdr:to>
      <cdr:x>0.35914</cdr:x>
      <cdr:y>0.41222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93847" y="898497"/>
          <a:ext cx="556592" cy="2067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b="1">
              <a:latin typeface="Arial" pitchFamily="34" charset="0"/>
              <a:cs typeface="Arial" pitchFamily="34" charset="0"/>
            </a:rPr>
            <a:t>36</a:t>
          </a:r>
        </a:p>
      </cdr:txBody>
    </cdr:sp>
  </cdr:relSizeAnchor>
  <cdr:relSizeAnchor xmlns:cdr="http://schemas.openxmlformats.org/drawingml/2006/chartDrawing">
    <cdr:from>
      <cdr:x>0.51708</cdr:x>
      <cdr:y>0.06821</cdr:y>
    </cdr:from>
    <cdr:to>
      <cdr:x>0.64531</cdr:x>
      <cdr:y>0.17497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81761" y="183081"/>
          <a:ext cx="689811" cy="2865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b="1" dirty="0">
              <a:latin typeface="Arial" pitchFamily="34" charset="0"/>
              <a:cs typeface="Arial" pitchFamily="34" charset="0"/>
            </a:rPr>
            <a:t>100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0.27234</cdr:x>
      <cdr:y>0.35889</cdr:y>
    </cdr:from>
    <cdr:to>
      <cdr:x>0.35739</cdr:x>
      <cdr:y>0.436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43491" y="964451"/>
          <a:ext cx="450794" cy="2072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b="1">
              <a:latin typeface="Arial" pitchFamily="34" charset="0"/>
              <a:cs typeface="Arial" pitchFamily="34" charset="0"/>
            </a:rPr>
            <a:t>39</a:t>
          </a:r>
        </a:p>
      </cdr:txBody>
    </cdr:sp>
  </cdr:relSizeAnchor>
  <cdr:relSizeAnchor xmlns:cdr="http://schemas.openxmlformats.org/drawingml/2006/chartDrawing">
    <cdr:from>
      <cdr:x>0.52176</cdr:x>
      <cdr:y>0.08304</cdr:y>
    </cdr:from>
    <cdr:to>
      <cdr:x>0.63997</cdr:x>
      <cdr:y>0.1898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65501" y="223155"/>
          <a:ext cx="626559" cy="2868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b="1">
              <a:latin typeface="Arial" pitchFamily="34" charset="0"/>
              <a:cs typeface="Arial" pitchFamily="34" charset="0"/>
            </a:rPr>
            <a:t>100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0.50746</cdr:x>
      <cdr:y>0.10638</cdr:y>
    </cdr:from>
    <cdr:to>
      <cdr:x>0.55531</cdr:x>
      <cdr:y>0.17732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28892" y="357190"/>
          <a:ext cx="229027" cy="238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4</a:t>
          </a:r>
        </a:p>
      </cdr:txBody>
    </cdr:sp>
  </cdr:relSizeAnchor>
  <cdr:relSizeAnchor xmlns:cdr="http://schemas.openxmlformats.org/drawingml/2006/chartDrawing">
    <cdr:from>
      <cdr:x>0.59701</cdr:x>
      <cdr:y>0.10638</cdr:y>
    </cdr:from>
    <cdr:to>
      <cdr:x>0.64488</cdr:x>
      <cdr:y>0.17732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857520" y="357190"/>
          <a:ext cx="229075" cy="2381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2</a:t>
          </a:r>
        </a:p>
      </cdr:txBody>
    </cdr:sp>
  </cdr:relSizeAnchor>
  <cdr:relSizeAnchor xmlns:cdr="http://schemas.openxmlformats.org/drawingml/2006/chartDrawing">
    <cdr:from>
      <cdr:x>0.55224</cdr:x>
      <cdr:y>0.10638</cdr:y>
    </cdr:from>
    <cdr:to>
      <cdr:x>0.60009</cdr:x>
      <cdr:y>0.17732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643206" y="357190"/>
          <a:ext cx="229027" cy="2381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2</a:t>
          </a:r>
        </a:p>
      </cdr:txBody>
    </cdr:sp>
  </cdr:relSizeAnchor>
  <cdr:relSizeAnchor xmlns:cdr="http://schemas.openxmlformats.org/drawingml/2006/chartDrawing">
    <cdr:from>
      <cdr:x>0.73134</cdr:x>
      <cdr:y>0.10638</cdr:y>
    </cdr:from>
    <cdr:to>
      <cdr:x>0.7792</cdr:x>
      <cdr:y>0.17732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500462" y="357190"/>
          <a:ext cx="229074" cy="2381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1</a:t>
          </a:r>
        </a:p>
      </cdr:txBody>
    </cdr:sp>
  </cdr:relSizeAnchor>
  <cdr:relSizeAnchor xmlns:cdr="http://schemas.openxmlformats.org/drawingml/2006/chartDrawing">
    <cdr:from>
      <cdr:x>0.64179</cdr:x>
      <cdr:y>0.10638</cdr:y>
    </cdr:from>
    <cdr:to>
      <cdr:x>0.68964</cdr:x>
      <cdr:y>0.17732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3071834" y="357190"/>
          <a:ext cx="229027" cy="2381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3</a:t>
          </a:r>
        </a:p>
      </cdr:txBody>
    </cdr:sp>
  </cdr:relSizeAnchor>
  <cdr:relSizeAnchor xmlns:cdr="http://schemas.openxmlformats.org/drawingml/2006/chartDrawing">
    <cdr:from>
      <cdr:x>0.68657</cdr:x>
      <cdr:y>0.44681</cdr:y>
    </cdr:from>
    <cdr:to>
      <cdr:x>0.73442</cdr:x>
      <cdr:y>0.51775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3286148" y="1500198"/>
          <a:ext cx="229027" cy="2381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latin typeface="Arial" pitchFamily="34" charset="0"/>
              <a:cs typeface="Arial" pitchFamily="34" charset="0"/>
            </a:rPr>
            <a:t>4</a:t>
          </a:r>
        </a:p>
      </cdr:txBody>
    </cdr:sp>
  </cdr:relSizeAnchor>
  <cdr:relSizeAnchor xmlns:cdr="http://schemas.openxmlformats.org/drawingml/2006/chartDrawing">
    <cdr:from>
      <cdr:x>0.61194</cdr:x>
      <cdr:y>0.44681</cdr:y>
    </cdr:from>
    <cdr:to>
      <cdr:x>0.65979</cdr:x>
      <cdr:y>0.51775</cdr:y>
    </cdr:to>
    <cdr:sp macro="" textlink="">
      <cdr:nvSpPr>
        <cdr:cNvPr id="15" name="TextBox 1"/>
        <cdr:cNvSpPr txBox="1"/>
      </cdr:nvSpPr>
      <cdr:spPr>
        <a:xfrm xmlns:a="http://schemas.openxmlformats.org/drawingml/2006/main">
          <a:off x="2928958" y="1500198"/>
          <a:ext cx="229028" cy="2381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latin typeface="Arial" pitchFamily="34" charset="0"/>
              <a:cs typeface="Arial" pitchFamily="34" charset="0"/>
            </a:rPr>
            <a:t>6</a:t>
          </a:r>
        </a:p>
      </cdr:txBody>
    </cdr:sp>
  </cdr:relSizeAnchor>
  <cdr:relSizeAnchor xmlns:cdr="http://schemas.openxmlformats.org/drawingml/2006/chartDrawing">
    <cdr:from>
      <cdr:x>0.52239</cdr:x>
      <cdr:y>0.44681</cdr:y>
    </cdr:from>
    <cdr:to>
      <cdr:x>0.57025</cdr:x>
      <cdr:y>0.51775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2500330" y="1500198"/>
          <a:ext cx="229075" cy="2381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latin typeface="Arial" pitchFamily="34" charset="0"/>
              <a:cs typeface="Arial" pitchFamily="34" charset="0"/>
            </a:rPr>
            <a:t>5</a:t>
          </a:r>
        </a:p>
      </cdr:txBody>
    </cdr:sp>
  </cdr:relSizeAnchor>
  <cdr:relSizeAnchor xmlns:cdr="http://schemas.openxmlformats.org/drawingml/2006/chartDrawing">
    <cdr:from>
      <cdr:x>0.68657</cdr:x>
      <cdr:y>0.10638</cdr:y>
    </cdr:from>
    <cdr:to>
      <cdr:x>0.73442</cdr:x>
      <cdr:y>0.17781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3286148" y="357190"/>
          <a:ext cx="229027" cy="2398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latin typeface="Arial" pitchFamily="34" charset="0"/>
              <a:cs typeface="Arial" pitchFamily="34" charset="0"/>
            </a:rPr>
            <a:t>3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0.68333</cdr:x>
      <cdr:y>0.58182</cdr:y>
    </cdr:from>
    <cdr:to>
      <cdr:x>0.85</cdr:x>
      <cdr:y>0.65276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2928958" y="2286016"/>
          <a:ext cx="714366" cy="2787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600" b="1" dirty="0">
              <a:latin typeface="Arial" pitchFamily="34" charset="0"/>
              <a:cs typeface="Arial" pitchFamily="34" charset="0"/>
            </a:rPr>
            <a:t>25,5</a:t>
          </a:r>
        </a:p>
      </cdr:txBody>
    </cdr:sp>
  </cdr:relSizeAnchor>
  <cdr:relSizeAnchor xmlns:cdr="http://schemas.openxmlformats.org/drawingml/2006/chartDrawing">
    <cdr:from>
      <cdr:x>0.84444</cdr:x>
      <cdr:y>0.22581</cdr:y>
    </cdr:from>
    <cdr:to>
      <cdr:x>1</cdr:x>
      <cdr:y>0.29675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3619506" y="887228"/>
          <a:ext cx="666774" cy="2787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600" b="1" dirty="0">
              <a:latin typeface="Arial" pitchFamily="34" charset="0"/>
              <a:cs typeface="Arial" pitchFamily="34" charset="0"/>
            </a:rPr>
            <a:t>29,5</a:t>
          </a:r>
        </a:p>
      </cdr:txBody>
    </cdr:sp>
  </cdr:relSizeAnchor>
  <cdr:relSizeAnchor xmlns:cdr="http://schemas.openxmlformats.org/drawingml/2006/chartDrawing">
    <cdr:from>
      <cdr:x>0.41667</cdr:x>
      <cdr:y>0</cdr:y>
    </cdr:from>
    <cdr:to>
      <cdr:x>0.9209</cdr:x>
      <cdr:y>0.08617</cdr:y>
    </cdr:to>
    <cdr:sp macro="" textlink="">
      <cdr:nvSpPr>
        <cdr:cNvPr id="4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85950" y="-142876"/>
          <a:ext cx="2161296" cy="33855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="horz" wrap="none" lIns="91440" tIns="45720" rIns="91440" bIns="45720" numCol="1" anchor="t" anchorCtr="0" compatLnSpc="1">
          <a:prstTxWarp prst="textNoShape">
            <a:avLst/>
          </a:prstTxWarp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329369"/>
              </a:solidFill>
              <a:latin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329369"/>
              </a:solidFill>
              <a:latin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329369"/>
              </a:solidFill>
              <a:latin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329369"/>
              </a:solidFill>
              <a:latin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329369"/>
              </a:solidFill>
              <a:latin typeface="Arial" charset="0"/>
            </a:defRPr>
          </a:lvl5pPr>
          <a:lvl6pPr marL="2286000" algn="l" defTabSz="914400" rtl="0" eaLnBrk="1" latinLnBrk="0" hangingPunct="1">
            <a:defRPr kern="1200">
              <a:solidFill>
                <a:srgbClr val="329369"/>
              </a:solidFill>
              <a:latin typeface="Arial" charset="0"/>
            </a:defRPr>
          </a:lvl6pPr>
          <a:lvl7pPr marL="2743200" algn="l" defTabSz="914400" rtl="0" eaLnBrk="1" latinLnBrk="0" hangingPunct="1">
            <a:defRPr kern="1200">
              <a:solidFill>
                <a:srgbClr val="329369"/>
              </a:solidFill>
              <a:latin typeface="Arial" charset="0"/>
            </a:defRPr>
          </a:lvl7pPr>
          <a:lvl8pPr marL="3200400" algn="l" defTabSz="914400" rtl="0" eaLnBrk="1" latinLnBrk="0" hangingPunct="1">
            <a:defRPr kern="1200">
              <a:solidFill>
                <a:srgbClr val="329369"/>
              </a:solidFill>
              <a:latin typeface="Arial" charset="0"/>
            </a:defRPr>
          </a:lvl8pPr>
          <a:lvl9pPr marL="3657600" algn="l" defTabSz="914400" rtl="0" eaLnBrk="1" latinLnBrk="0" hangingPunct="1">
            <a:defRPr kern="1200">
              <a:solidFill>
                <a:srgbClr val="329369"/>
              </a:solidFill>
              <a:latin typeface="Arial" charset="0"/>
            </a:defRPr>
          </a:lvl9pPr>
        </a:lstStyle>
        <a:p xmlns:a="http://schemas.openxmlformats.org/drawingml/2006/main"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>
                <a:noFill/>
              </a:ln>
              <a:solidFill>
                <a:srgbClr val="2D2DB9">
                  <a:lumMod val="50000"/>
                </a:srgbClr>
              </a:solidFill>
              <a:effectLst/>
              <a:latin typeface="Arial" pitchFamily="34" charset="0"/>
              <a:cs typeface="Arial" pitchFamily="34" charset="0"/>
            </a:rPr>
            <a:t>количество баллов</a:t>
          </a:r>
          <a:endParaRPr kumimoji="0" lang="ru-RU" sz="1600" b="0" i="0" u="none" strike="noStrike" cap="none" normalizeH="0" baseline="0" dirty="0" smtClean="0">
            <a:ln>
              <a:noFill/>
            </a:ln>
            <a:solidFill>
              <a:srgbClr val="2D2DB9">
                <a:lumMod val="50000"/>
              </a:srgbClr>
            </a:solidFill>
            <a:effectLst/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0.28945</cdr:x>
      <cdr:y>0</cdr:y>
    </cdr:from>
    <cdr:to>
      <cdr:x>0.3373</cdr:x>
      <cdr:y>0.07094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87121" y="0"/>
          <a:ext cx="262372" cy="2464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b="1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4</a:t>
          </a:r>
        </a:p>
      </cdr:txBody>
    </cdr:sp>
  </cdr:relSizeAnchor>
  <cdr:relSizeAnchor xmlns:cdr="http://schemas.openxmlformats.org/drawingml/2006/chartDrawing">
    <cdr:from>
      <cdr:x>0.40541</cdr:x>
      <cdr:y>2.49967E-7</cdr:y>
    </cdr:from>
    <cdr:to>
      <cdr:x>0.45327</cdr:x>
      <cdr:y>0.07094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214710" y="1"/>
          <a:ext cx="379511" cy="2837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2</a:t>
          </a:r>
        </a:p>
      </cdr:txBody>
    </cdr:sp>
  </cdr:relSizeAnchor>
  <cdr:relSizeAnchor xmlns:cdr="http://schemas.openxmlformats.org/drawingml/2006/chartDrawing">
    <cdr:from>
      <cdr:x>0.34234</cdr:x>
      <cdr:y>2.49967E-7</cdr:y>
    </cdr:from>
    <cdr:to>
      <cdr:x>0.39019</cdr:x>
      <cdr:y>0.07094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714644" y="1"/>
          <a:ext cx="379433" cy="2837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2</a:t>
          </a:r>
        </a:p>
      </cdr:txBody>
    </cdr:sp>
  </cdr:relSizeAnchor>
  <cdr:relSizeAnchor xmlns:cdr="http://schemas.openxmlformats.org/drawingml/2006/chartDrawing">
    <cdr:from>
      <cdr:x>0.65766</cdr:x>
      <cdr:y>2.49967E-7</cdr:y>
    </cdr:from>
    <cdr:to>
      <cdr:x>0.70552</cdr:x>
      <cdr:y>0.07094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214974" y="1"/>
          <a:ext cx="379512" cy="2837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1</a:t>
          </a:r>
        </a:p>
      </cdr:txBody>
    </cdr:sp>
  </cdr:relSizeAnchor>
  <cdr:relSizeAnchor xmlns:cdr="http://schemas.openxmlformats.org/drawingml/2006/chartDrawing">
    <cdr:from>
      <cdr:x>0.48649</cdr:x>
      <cdr:y>2.49967E-7</cdr:y>
    </cdr:from>
    <cdr:to>
      <cdr:x>0.53434</cdr:x>
      <cdr:y>0.07094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3857652" y="1"/>
          <a:ext cx="379432" cy="2837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3</a:t>
          </a:r>
        </a:p>
      </cdr:txBody>
    </cdr:sp>
  </cdr:relSizeAnchor>
  <cdr:relSizeAnchor xmlns:cdr="http://schemas.openxmlformats.org/drawingml/2006/chartDrawing">
    <cdr:from>
      <cdr:x>0.45946</cdr:x>
      <cdr:y>0.66071</cdr:y>
    </cdr:from>
    <cdr:to>
      <cdr:x>0.5295</cdr:x>
      <cdr:y>0.73165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3643338" y="2643207"/>
          <a:ext cx="555391" cy="2837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latin typeface="Arial" pitchFamily="34" charset="0"/>
              <a:cs typeface="Arial" pitchFamily="34" charset="0"/>
            </a:rPr>
            <a:t>10</a:t>
          </a:r>
        </a:p>
      </cdr:txBody>
    </cdr:sp>
  </cdr:relSizeAnchor>
  <cdr:relSizeAnchor xmlns:cdr="http://schemas.openxmlformats.org/drawingml/2006/chartDrawing">
    <cdr:from>
      <cdr:x>0.33333</cdr:x>
      <cdr:y>0.66071</cdr:y>
    </cdr:from>
    <cdr:to>
      <cdr:x>0.38118</cdr:x>
      <cdr:y>0.73164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2643206" y="2643207"/>
          <a:ext cx="379432" cy="2837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latin typeface="Arial" pitchFamily="34" charset="0"/>
              <a:cs typeface="Arial" pitchFamily="34" charset="0"/>
            </a:rPr>
            <a:t>1</a:t>
          </a:r>
        </a:p>
      </cdr:txBody>
    </cdr:sp>
  </cdr:relSizeAnchor>
  <cdr:relSizeAnchor xmlns:cdr="http://schemas.openxmlformats.org/drawingml/2006/chartDrawing">
    <cdr:from>
      <cdr:x>0.26126</cdr:x>
      <cdr:y>0.66071</cdr:y>
    </cdr:from>
    <cdr:to>
      <cdr:x>0.30912</cdr:x>
      <cdr:y>0.73164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2071702" y="2643207"/>
          <a:ext cx="379511" cy="2837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latin typeface="Arial" pitchFamily="34" charset="0"/>
              <a:cs typeface="Arial" pitchFamily="34" charset="0"/>
            </a:rPr>
            <a:t>4</a:t>
          </a:r>
        </a:p>
      </cdr:txBody>
    </cdr:sp>
  </cdr:relSizeAnchor>
  <cdr:relSizeAnchor xmlns:cdr="http://schemas.openxmlformats.org/drawingml/2006/chartDrawing">
    <cdr:from>
      <cdr:x>0.55856</cdr:x>
      <cdr:y>0.5</cdr:y>
    </cdr:from>
    <cdr:to>
      <cdr:x>0.60641</cdr:x>
      <cdr:y>0.57094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4429156" y="2000265"/>
          <a:ext cx="379432" cy="2837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latin typeface="Arial" pitchFamily="34" charset="0"/>
              <a:cs typeface="Arial" pitchFamily="34" charset="0"/>
            </a:rPr>
            <a:t>6</a:t>
          </a:r>
        </a:p>
      </cdr:txBody>
    </cdr:sp>
  </cdr:relSizeAnchor>
  <cdr:relSizeAnchor xmlns:cdr="http://schemas.openxmlformats.org/drawingml/2006/chartDrawing">
    <cdr:from>
      <cdr:x>0.45045</cdr:x>
      <cdr:y>0.5</cdr:y>
    </cdr:from>
    <cdr:to>
      <cdr:x>0.4983</cdr:x>
      <cdr:y>0.57094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3571900" y="2000265"/>
          <a:ext cx="379433" cy="2837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latin typeface="Arial" pitchFamily="34" charset="0"/>
              <a:cs typeface="Arial" pitchFamily="34" charset="0"/>
            </a:rPr>
            <a:t>1</a:t>
          </a:r>
        </a:p>
      </cdr:txBody>
    </cdr:sp>
  </cdr:relSizeAnchor>
  <cdr:relSizeAnchor xmlns:cdr="http://schemas.openxmlformats.org/drawingml/2006/chartDrawing">
    <cdr:from>
      <cdr:x>0.32432</cdr:x>
      <cdr:y>0.5</cdr:y>
    </cdr:from>
    <cdr:to>
      <cdr:x>0.37217</cdr:x>
      <cdr:y>0.57094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2571768" y="2000265"/>
          <a:ext cx="379432" cy="2837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latin typeface="Arial" pitchFamily="34" charset="0"/>
              <a:cs typeface="Arial" pitchFamily="34" charset="0"/>
            </a:rPr>
            <a:t>7</a:t>
          </a:r>
        </a:p>
      </cdr:txBody>
    </cdr:sp>
  </cdr:relSizeAnchor>
  <cdr:relSizeAnchor xmlns:cdr="http://schemas.openxmlformats.org/drawingml/2006/chartDrawing">
    <cdr:from>
      <cdr:x>0.20721</cdr:x>
      <cdr:y>0.5</cdr:y>
    </cdr:from>
    <cdr:to>
      <cdr:x>0.25506</cdr:x>
      <cdr:y>0.57094</cdr:y>
    </cdr:to>
    <cdr:sp macro="" textlink="">
      <cdr:nvSpPr>
        <cdr:cNvPr id="13" name="TextBox 1"/>
        <cdr:cNvSpPr txBox="1"/>
      </cdr:nvSpPr>
      <cdr:spPr>
        <a:xfrm xmlns:a="http://schemas.openxmlformats.org/drawingml/2006/main">
          <a:off x="1643074" y="2000265"/>
          <a:ext cx="379432" cy="2837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latin typeface="Arial" pitchFamily="34" charset="0"/>
              <a:cs typeface="Arial" pitchFamily="34" charset="0"/>
            </a:rPr>
            <a:t>1</a:t>
          </a:r>
        </a:p>
      </cdr:txBody>
    </cdr:sp>
  </cdr:relSizeAnchor>
  <cdr:relSizeAnchor xmlns:cdr="http://schemas.openxmlformats.org/drawingml/2006/chartDrawing">
    <cdr:from>
      <cdr:x>0.61485</cdr:x>
      <cdr:y>0.16476</cdr:y>
    </cdr:from>
    <cdr:to>
      <cdr:x>0.6627</cdr:x>
      <cdr:y>0.2357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3371353" y="572494"/>
          <a:ext cx="262393" cy="2464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>
              <a:latin typeface="Arial" pitchFamily="34" charset="0"/>
              <a:cs typeface="Arial" pitchFamily="34" charset="0"/>
            </a:rPr>
            <a:t>4</a:t>
          </a:r>
        </a:p>
      </cdr:txBody>
    </cdr:sp>
  </cdr:relSizeAnchor>
  <cdr:relSizeAnchor xmlns:cdr="http://schemas.openxmlformats.org/drawingml/2006/chartDrawing">
    <cdr:from>
      <cdr:x>0.47709</cdr:x>
      <cdr:y>0.16705</cdr:y>
    </cdr:from>
    <cdr:to>
      <cdr:x>0.52494</cdr:x>
      <cdr:y>0.23799</cdr:y>
    </cdr:to>
    <cdr:sp macro="" textlink="">
      <cdr:nvSpPr>
        <cdr:cNvPr id="15" name="TextBox 1"/>
        <cdr:cNvSpPr txBox="1"/>
      </cdr:nvSpPr>
      <cdr:spPr>
        <a:xfrm xmlns:a="http://schemas.openxmlformats.org/drawingml/2006/main">
          <a:off x="2615992" y="580441"/>
          <a:ext cx="262372" cy="2464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>
              <a:latin typeface="Arial" pitchFamily="34" charset="0"/>
              <a:cs typeface="Arial" pitchFamily="34" charset="0"/>
            </a:rPr>
            <a:t>6</a:t>
          </a:r>
        </a:p>
      </cdr:txBody>
    </cdr:sp>
  </cdr:relSizeAnchor>
  <cdr:relSizeAnchor xmlns:cdr="http://schemas.openxmlformats.org/drawingml/2006/chartDrawing">
    <cdr:from>
      <cdr:x>0.30887</cdr:x>
      <cdr:y>0.16705</cdr:y>
    </cdr:from>
    <cdr:to>
      <cdr:x>0.35673</cdr:x>
      <cdr:y>0.23799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1693628" y="580446"/>
          <a:ext cx="262393" cy="2464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>
              <a:latin typeface="Arial" pitchFamily="34" charset="0"/>
              <a:cs typeface="Arial" pitchFamily="34" charset="0"/>
            </a:rPr>
            <a:t>5</a:t>
          </a:r>
        </a:p>
      </cdr:txBody>
    </cdr:sp>
  </cdr:relSizeAnchor>
  <cdr:relSizeAnchor xmlns:cdr="http://schemas.openxmlformats.org/drawingml/2006/chartDrawing">
    <cdr:from>
      <cdr:x>0.58559</cdr:x>
      <cdr:y>2.49967E-7</cdr:y>
    </cdr:from>
    <cdr:to>
      <cdr:x>0.63344</cdr:x>
      <cdr:y>0.07094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4643470" y="1"/>
          <a:ext cx="379432" cy="2837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b="1" dirty="0">
              <a:latin typeface="Arial" pitchFamily="34" charset="0"/>
              <a:cs typeface="Arial" pitchFamily="34" charset="0"/>
            </a:rPr>
            <a:t>3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0.71166</cdr:x>
      <cdr:y>0.75083</cdr:y>
    </cdr:from>
    <cdr:to>
      <cdr:x>0.77997</cdr:x>
      <cdr:y>0.82177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3902183" y="2610360"/>
          <a:ext cx="374542" cy="2466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600" b="1" dirty="0">
              <a:latin typeface="Arial" pitchFamily="34" charset="0"/>
              <a:cs typeface="Arial" pitchFamily="34" charset="0"/>
            </a:rPr>
            <a:t>20</a:t>
          </a:r>
        </a:p>
      </cdr:txBody>
    </cdr:sp>
  </cdr:relSizeAnchor>
  <cdr:relSizeAnchor xmlns:cdr="http://schemas.openxmlformats.org/drawingml/2006/chartDrawing">
    <cdr:from>
      <cdr:x>0.48987</cdr:x>
      <cdr:y>0.57869</cdr:y>
    </cdr:from>
    <cdr:to>
      <cdr:x>0.60973</cdr:x>
      <cdr:y>0.64962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2686050" y="2011883"/>
          <a:ext cx="657225" cy="2465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600" b="1" dirty="0">
              <a:latin typeface="Arial" pitchFamily="34" charset="0"/>
              <a:cs typeface="Arial" pitchFamily="34" charset="0"/>
            </a:rPr>
            <a:t>8,5</a:t>
          </a:r>
        </a:p>
      </cdr:txBody>
    </cdr:sp>
  </cdr:relSizeAnchor>
  <cdr:relSizeAnchor xmlns:cdr="http://schemas.openxmlformats.org/drawingml/2006/chartDrawing">
    <cdr:from>
      <cdr:x>0.80255</cdr:x>
      <cdr:y>0.25243</cdr:y>
    </cdr:from>
    <cdr:to>
      <cdr:x>0.89983</cdr:x>
      <cdr:y>0.32337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4400550" y="877609"/>
          <a:ext cx="533400" cy="2466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600" b="1" dirty="0">
              <a:latin typeface="Arial" pitchFamily="34" charset="0"/>
              <a:cs typeface="Arial" pitchFamily="34" charset="0"/>
            </a:rPr>
            <a:t>25,5</a:t>
          </a:r>
        </a:p>
      </cdr:txBody>
    </cdr:sp>
  </cdr:relSizeAnchor>
  <cdr:relSizeAnchor xmlns:cdr="http://schemas.openxmlformats.org/drawingml/2006/chartDrawing">
    <cdr:from>
      <cdr:x>0.88961</cdr:x>
      <cdr:y>0.08767</cdr:y>
    </cdr:from>
    <cdr:to>
      <cdr:x>0.98842</cdr:x>
      <cdr:y>0.15861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4877952" y="304800"/>
          <a:ext cx="541773" cy="2466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600" b="1" dirty="0">
              <a:latin typeface="Arial" pitchFamily="34" charset="0"/>
              <a:cs typeface="Arial" pitchFamily="34" charset="0"/>
            </a:rPr>
            <a:t>29,5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0.57619</cdr:x>
      <cdr:y>0.11591</cdr:y>
    </cdr:from>
    <cdr:to>
      <cdr:x>0.69762</cdr:x>
      <cdr:y>0.19091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305049" y="485775"/>
          <a:ext cx="485775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10</a:t>
          </a:r>
        </a:p>
      </cdr:txBody>
    </cdr:sp>
  </cdr:relSizeAnchor>
  <cdr:relSizeAnchor xmlns:cdr="http://schemas.openxmlformats.org/drawingml/2006/chartDrawing">
    <cdr:from>
      <cdr:x>0.55</cdr:x>
      <cdr:y>0.26702</cdr:y>
    </cdr:from>
    <cdr:to>
      <cdr:x>0.61905</cdr:x>
      <cdr:y>0.32199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200275" y="971550"/>
          <a:ext cx="276225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9</a:t>
          </a:r>
        </a:p>
      </cdr:txBody>
    </cdr:sp>
  </cdr:relSizeAnchor>
  <cdr:relSizeAnchor xmlns:cdr="http://schemas.openxmlformats.org/drawingml/2006/chartDrawing">
    <cdr:from>
      <cdr:x>0.62143</cdr:x>
      <cdr:y>0.40052</cdr:y>
    </cdr:from>
    <cdr:to>
      <cdr:x>0.75</cdr:x>
      <cdr:y>0.4555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486025" y="1457325"/>
          <a:ext cx="514350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13</a:t>
          </a:r>
        </a:p>
      </cdr:txBody>
    </cdr:sp>
  </cdr:relSizeAnchor>
  <cdr:relSizeAnchor xmlns:cdr="http://schemas.openxmlformats.org/drawingml/2006/chartDrawing">
    <cdr:from>
      <cdr:x>0.42381</cdr:x>
      <cdr:y>0.53665</cdr:y>
    </cdr:from>
    <cdr:to>
      <cdr:x>0.55238</cdr:x>
      <cdr:y>0.59162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695450" y="1952625"/>
          <a:ext cx="514350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1</a:t>
          </a:r>
        </a:p>
      </cdr:txBody>
    </cdr:sp>
  </cdr:relSizeAnchor>
  <cdr:relSizeAnchor xmlns:cdr="http://schemas.openxmlformats.org/drawingml/2006/chartDrawing">
    <cdr:from>
      <cdr:x>0.55952</cdr:x>
      <cdr:y>0.68325</cdr:y>
    </cdr:from>
    <cdr:to>
      <cdr:x>0.6881</cdr:x>
      <cdr:y>0.73822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2238375" y="2486025"/>
          <a:ext cx="514350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8</a:t>
          </a:r>
        </a:p>
      </cdr:txBody>
    </cdr:sp>
  </cdr:relSizeAnchor>
  <cdr:relSizeAnchor xmlns:cdr="http://schemas.openxmlformats.org/drawingml/2006/chartDrawing">
    <cdr:from>
      <cdr:x>0.65714</cdr:x>
      <cdr:y>0.82199</cdr:y>
    </cdr:from>
    <cdr:to>
      <cdr:x>0.78571</cdr:x>
      <cdr:y>0.87696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2628900" y="2990850"/>
          <a:ext cx="514350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15</a:t>
          </a:r>
        </a:p>
      </cdr:txBody>
    </cdr:sp>
  </cdr:relSizeAnchor>
  <cdr:relSizeAnchor xmlns:cdr="http://schemas.openxmlformats.org/drawingml/2006/chartDrawing">
    <cdr:from>
      <cdr:x>0.57619</cdr:x>
      <cdr:y>0.11591</cdr:y>
    </cdr:from>
    <cdr:to>
      <cdr:x>0.69762</cdr:x>
      <cdr:y>0.19091</cdr:y>
    </cdr:to>
    <cdr:sp macro="" textlink="">
      <cdr:nvSpPr>
        <cdr:cNvPr id="2" name="TextBox 8"/>
        <cdr:cNvSpPr txBox="1"/>
      </cdr:nvSpPr>
      <cdr:spPr>
        <a:xfrm xmlns:a="http://schemas.openxmlformats.org/drawingml/2006/main">
          <a:off x="2305049" y="485775"/>
          <a:ext cx="485775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10</a:t>
          </a:r>
        </a:p>
      </cdr:txBody>
    </cdr:sp>
  </cdr:relSizeAnchor>
  <cdr:relSizeAnchor xmlns:cdr="http://schemas.openxmlformats.org/drawingml/2006/chartDrawing">
    <cdr:from>
      <cdr:x>0.55</cdr:x>
      <cdr:y>0.26702</cdr:y>
    </cdr:from>
    <cdr:to>
      <cdr:x>0.61905</cdr:x>
      <cdr:y>0.32199</cdr:y>
    </cdr:to>
    <cdr:sp macro="" textlink="">
      <cdr:nvSpPr>
        <cdr:cNvPr id="10" name="TextBox 2"/>
        <cdr:cNvSpPr txBox="1"/>
      </cdr:nvSpPr>
      <cdr:spPr>
        <a:xfrm xmlns:a="http://schemas.openxmlformats.org/drawingml/2006/main">
          <a:off x="2200275" y="971550"/>
          <a:ext cx="276225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9</a:t>
          </a:r>
        </a:p>
      </cdr:txBody>
    </cdr:sp>
  </cdr:relSizeAnchor>
  <cdr:relSizeAnchor xmlns:cdr="http://schemas.openxmlformats.org/drawingml/2006/chartDrawing">
    <cdr:from>
      <cdr:x>0.62143</cdr:x>
      <cdr:y>0.40052</cdr:y>
    </cdr:from>
    <cdr:to>
      <cdr:x>0.75</cdr:x>
      <cdr:y>0.4555</cdr:y>
    </cdr:to>
    <cdr:sp macro="" textlink="">
      <cdr:nvSpPr>
        <cdr:cNvPr id="11" name="TextBox 4"/>
        <cdr:cNvSpPr txBox="1"/>
      </cdr:nvSpPr>
      <cdr:spPr>
        <a:xfrm xmlns:a="http://schemas.openxmlformats.org/drawingml/2006/main">
          <a:off x="2486025" y="1457325"/>
          <a:ext cx="514350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13</a:t>
          </a:r>
        </a:p>
      </cdr:txBody>
    </cdr:sp>
  </cdr:relSizeAnchor>
  <cdr:relSizeAnchor xmlns:cdr="http://schemas.openxmlformats.org/drawingml/2006/chartDrawing">
    <cdr:from>
      <cdr:x>0.55952</cdr:x>
      <cdr:y>0.68325</cdr:y>
    </cdr:from>
    <cdr:to>
      <cdr:x>0.6881</cdr:x>
      <cdr:y>0.73822</cdr:y>
    </cdr:to>
    <cdr:sp macro="" textlink="">
      <cdr:nvSpPr>
        <cdr:cNvPr id="13" name="TextBox 1"/>
        <cdr:cNvSpPr txBox="1"/>
      </cdr:nvSpPr>
      <cdr:spPr>
        <a:xfrm xmlns:a="http://schemas.openxmlformats.org/drawingml/2006/main">
          <a:off x="2238375" y="2486025"/>
          <a:ext cx="514350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8</a:t>
          </a:r>
        </a:p>
      </cdr:txBody>
    </cdr:sp>
  </cdr:relSizeAnchor>
  <cdr:relSizeAnchor xmlns:cdr="http://schemas.openxmlformats.org/drawingml/2006/chartDrawing">
    <cdr:from>
      <cdr:x>0.65714</cdr:x>
      <cdr:y>0.82199</cdr:y>
    </cdr:from>
    <cdr:to>
      <cdr:x>0.78571</cdr:x>
      <cdr:y>0.87696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2628900" y="2990850"/>
          <a:ext cx="514350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15</a:t>
          </a:r>
        </a:p>
      </cdr:txBody>
    </cdr:sp>
  </cdr:relSizeAnchor>
  <cdr:relSizeAnchor xmlns:cdr="http://schemas.openxmlformats.org/drawingml/2006/chartDrawing">
    <cdr:from>
      <cdr:x>0.57619</cdr:x>
      <cdr:y>0.11591</cdr:y>
    </cdr:from>
    <cdr:to>
      <cdr:x>0.69762</cdr:x>
      <cdr:y>0.19091</cdr:y>
    </cdr:to>
    <cdr:sp macro="" textlink="">
      <cdr:nvSpPr>
        <cdr:cNvPr id="15" name="TextBox 8"/>
        <cdr:cNvSpPr txBox="1"/>
      </cdr:nvSpPr>
      <cdr:spPr>
        <a:xfrm xmlns:a="http://schemas.openxmlformats.org/drawingml/2006/main">
          <a:off x="2305049" y="485775"/>
          <a:ext cx="485775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10</a:t>
          </a:r>
        </a:p>
      </cdr:txBody>
    </cdr:sp>
  </cdr:relSizeAnchor>
  <cdr:relSizeAnchor xmlns:cdr="http://schemas.openxmlformats.org/drawingml/2006/chartDrawing">
    <cdr:from>
      <cdr:x>0.55</cdr:x>
      <cdr:y>0.26702</cdr:y>
    </cdr:from>
    <cdr:to>
      <cdr:x>0.61905</cdr:x>
      <cdr:y>0.32199</cdr:y>
    </cdr:to>
    <cdr:sp macro="" textlink="">
      <cdr:nvSpPr>
        <cdr:cNvPr id="16" name="TextBox 2"/>
        <cdr:cNvSpPr txBox="1"/>
      </cdr:nvSpPr>
      <cdr:spPr>
        <a:xfrm xmlns:a="http://schemas.openxmlformats.org/drawingml/2006/main">
          <a:off x="2200275" y="971550"/>
          <a:ext cx="276225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9</a:t>
          </a:r>
        </a:p>
      </cdr:txBody>
    </cdr:sp>
  </cdr:relSizeAnchor>
  <cdr:relSizeAnchor xmlns:cdr="http://schemas.openxmlformats.org/drawingml/2006/chartDrawing">
    <cdr:from>
      <cdr:x>0.62143</cdr:x>
      <cdr:y>0.40052</cdr:y>
    </cdr:from>
    <cdr:to>
      <cdr:x>0.75</cdr:x>
      <cdr:y>0.4555</cdr:y>
    </cdr:to>
    <cdr:sp macro="" textlink="">
      <cdr:nvSpPr>
        <cdr:cNvPr id="17" name="TextBox 4"/>
        <cdr:cNvSpPr txBox="1"/>
      </cdr:nvSpPr>
      <cdr:spPr>
        <a:xfrm xmlns:a="http://schemas.openxmlformats.org/drawingml/2006/main">
          <a:off x="2486025" y="1457325"/>
          <a:ext cx="514350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13</a:t>
          </a:r>
        </a:p>
      </cdr:txBody>
    </cdr:sp>
  </cdr:relSizeAnchor>
  <cdr:relSizeAnchor xmlns:cdr="http://schemas.openxmlformats.org/drawingml/2006/chartDrawing">
    <cdr:from>
      <cdr:x>0.55952</cdr:x>
      <cdr:y>0.68325</cdr:y>
    </cdr:from>
    <cdr:to>
      <cdr:x>0.6881</cdr:x>
      <cdr:y>0.73822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2238375" y="2486025"/>
          <a:ext cx="514350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8</a:t>
          </a:r>
        </a:p>
      </cdr:txBody>
    </cdr:sp>
  </cdr:relSizeAnchor>
  <cdr:relSizeAnchor xmlns:cdr="http://schemas.openxmlformats.org/drawingml/2006/chartDrawing">
    <cdr:from>
      <cdr:x>0.65714</cdr:x>
      <cdr:y>0.82199</cdr:y>
    </cdr:from>
    <cdr:to>
      <cdr:x>0.78571</cdr:x>
      <cdr:y>0.87696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2628900" y="2990850"/>
          <a:ext cx="514350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 dirty="0">
              <a:latin typeface="Arial" pitchFamily="34" charset="0"/>
              <a:cs typeface="Arial" pitchFamily="34" charset="0"/>
            </a:rPr>
            <a:t>15</a:t>
          </a:r>
        </a:p>
      </cdr:txBody>
    </cdr:sp>
  </cdr:relSizeAnchor>
  <cdr:relSizeAnchor xmlns:cdr="http://schemas.openxmlformats.org/drawingml/2006/chartDrawing">
    <cdr:from>
      <cdr:x>0.42857</cdr:x>
      <cdr:y>0.77225</cdr:y>
    </cdr:from>
    <cdr:to>
      <cdr:x>0.55714</cdr:x>
      <cdr:y>0.82722</cdr:y>
    </cdr:to>
    <cdr:sp macro="" textlink="">
      <cdr:nvSpPr>
        <cdr:cNvPr id="21" name="TextBox 1"/>
        <cdr:cNvSpPr txBox="1"/>
      </cdr:nvSpPr>
      <cdr:spPr>
        <a:xfrm xmlns:a="http://schemas.openxmlformats.org/drawingml/2006/main">
          <a:off x="1714500" y="2809875"/>
          <a:ext cx="514344" cy="2000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>
              <a:latin typeface="Arial" pitchFamily="34" charset="0"/>
              <a:cs typeface="Arial" pitchFamily="34" charset="0"/>
            </a:rPr>
            <a:t>2</a:t>
          </a:r>
        </a:p>
      </cdr:txBody>
    </cdr:sp>
  </cdr:relSizeAnchor>
  <cdr:relSizeAnchor xmlns:cdr="http://schemas.openxmlformats.org/drawingml/2006/chartDrawing">
    <cdr:from>
      <cdr:x>0.48438</cdr:x>
      <cdr:y>0.0589</cdr:y>
    </cdr:from>
    <cdr:to>
      <cdr:x>0.5625</cdr:x>
      <cdr:y>0.11387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2214578" y="214314"/>
          <a:ext cx="357190" cy="2000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ru-RU" sz="1000" b="1" dirty="0" smtClean="0">
              <a:latin typeface="Arial" pitchFamily="34" charset="0"/>
              <a:cs typeface="Arial" pitchFamily="34" charset="0"/>
            </a:rPr>
            <a:t>5</a:t>
          </a:r>
          <a:endParaRPr lang="ru-RU" sz="10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FBF392-4883-4567-A197-7C276F338B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24514-139B-40AF-8EAB-13F415746A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969A1-93FA-4F63-8644-39166263D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A15F6-AD06-4659-9DF9-82D45F119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F06AF-30D7-41B5-88EB-D5A99D5E31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A2533-0DAC-4F88-B495-A6810C8D9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37372-04D0-49F4-8591-492C4945A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30AC4-F3E6-4EBC-84CB-43D70047A6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4A70F-EB8D-48B3-908D-B44749485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53E0D-9437-40A8-A1D9-3A158D671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3D557-9627-4802-9ED1-12E67885B9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F03BC73-19B4-445C-80C5-1689DAE53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wipe dir="r"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268761"/>
            <a:ext cx="8424936" cy="233169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600" b="1" dirty="0" smtClean="0">
                <a:solidFill>
                  <a:srgbClr val="810E05"/>
                </a:solidFill>
              </a:rPr>
              <a:t>Снижение уровня                              болевого синдрома в полости рта            у пациентов  после химиотерапии             в отделении гематологии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900113" y="4869159"/>
            <a:ext cx="792035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Ильиных Е.В.,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старшая медицинская сестра 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отделения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гематологии 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БУЗОО «ГКБ № 1  им. Кабанова А.Н.»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42844" y="0"/>
            <a:ext cx="87852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>
                <a:solidFill>
                  <a:srgbClr val="810E05"/>
                </a:solidFill>
              </a:rPr>
              <a:t>Результаты опроса и осмотра пациентов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57158" y="1214422"/>
          <a:ext cx="8286807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107950" y="620713"/>
            <a:ext cx="896461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>
                <a:solidFill>
                  <a:srgbClr val="810E05"/>
                </a:solidFill>
              </a:rPr>
              <a:t>Результаты оценки качества </a:t>
            </a:r>
            <a:r>
              <a:rPr lang="ru-RU" sz="3200" b="1" dirty="0" smtClean="0">
                <a:solidFill>
                  <a:srgbClr val="810E05"/>
                </a:solidFill>
              </a:rPr>
              <a:t>жизни пациентов по </a:t>
            </a:r>
            <a:r>
              <a:rPr lang="ru-RU" sz="3200" b="1" dirty="0" err="1">
                <a:solidFill>
                  <a:srgbClr val="810E05"/>
                </a:solidFill>
              </a:rPr>
              <a:t>опроснику</a:t>
            </a:r>
            <a:r>
              <a:rPr lang="ru-RU" sz="3200" b="1" dirty="0">
                <a:solidFill>
                  <a:srgbClr val="810E05"/>
                </a:solidFill>
              </a:rPr>
              <a:t> </a:t>
            </a:r>
            <a:r>
              <a:rPr lang="en-US" sz="3200" b="1" dirty="0">
                <a:solidFill>
                  <a:srgbClr val="810E05"/>
                </a:solidFill>
              </a:rPr>
              <a:t>SF</a:t>
            </a:r>
            <a:r>
              <a:rPr lang="ru-RU" sz="3200" b="1" dirty="0">
                <a:solidFill>
                  <a:srgbClr val="810E05"/>
                </a:solidFill>
              </a:rPr>
              <a:t>-36 </a:t>
            </a: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250825" y="2165350"/>
            <a:ext cx="4267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Показатель «Физический компонент здоровья»</a:t>
            </a:r>
          </a:p>
        </p:txBody>
      </p:sp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4630738" y="2143116"/>
            <a:ext cx="45132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Показатель «Психический компонент здоровья»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3143248"/>
          <a:ext cx="5381625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143372" y="3000372"/>
          <a:ext cx="5295900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1"/>
          <p:cNvSpPr>
            <a:spLocks noChangeArrowheads="1"/>
          </p:cNvSpPr>
          <p:nvPr/>
        </p:nvSpPr>
        <p:spPr bwMode="auto">
          <a:xfrm>
            <a:off x="-1" y="0"/>
            <a:ext cx="914400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solidFill>
                  <a:srgbClr val="810E05"/>
                </a:solidFill>
              </a:rPr>
              <a:t>Результат оценки цветового восприятия и болевого ощущения пациентов                                          в 1-й день исследования</a:t>
            </a:r>
            <a:endParaRPr lang="ru-RU" sz="3200" b="1" dirty="0">
              <a:solidFill>
                <a:srgbClr val="810E05"/>
              </a:solidFill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79512" y="1772816"/>
          <a:ext cx="4429726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0" y="5429264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Сравнительная характеристика изменения уровня цветовых ассоциаций и болевых ощущений, связанных с  болевым синдромом в полости рта  у пациентов после химиотерапии в начале исследования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285852" y="1571612"/>
            <a:ext cx="30718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количество пациентов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4357686" y="1571612"/>
          <a:ext cx="4286280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 bwMode="auto">
          <a:xfrm>
            <a:off x="142844" y="3000372"/>
            <a:ext cx="3635896" cy="1483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810E05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4500562" y="3143248"/>
            <a:ext cx="4392488" cy="11430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8707"/>
            <a:ext cx="9036496" cy="972021"/>
          </a:xfrm>
        </p:spPr>
        <p:txBody>
          <a:bodyPr/>
          <a:lstStyle/>
          <a:p>
            <a:pPr algn="ctr"/>
            <a:endParaRPr lang="ru-RU" sz="40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928934"/>
            <a:ext cx="3528392" cy="20313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solidFill>
                  <a:srgbClr val="810E05"/>
                </a:solidFill>
              </a:rPr>
              <a:t>Комплексная обучающая программа</a:t>
            </a:r>
          </a:p>
          <a:p>
            <a:pPr algn="l"/>
            <a:endParaRPr lang="ru-RU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4500562" y="4357694"/>
            <a:ext cx="4392488" cy="11430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Полноценного питания после химиотерапии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Georg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4500562" y="5572140"/>
            <a:ext cx="4392488" cy="11236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6" name="Выгнутая влево стрелка 15"/>
          <p:cNvSpPr/>
          <p:nvPr/>
        </p:nvSpPr>
        <p:spPr bwMode="auto">
          <a:xfrm rot="4447234">
            <a:off x="3443663" y="1767479"/>
            <a:ext cx="576064" cy="1403663"/>
          </a:xfrm>
          <a:prstGeom prst="curvedRightArrow">
            <a:avLst/>
          </a:prstGeom>
          <a:solidFill>
            <a:srgbClr val="810E05"/>
          </a:soli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7" name="Выгнутая влево стрелка 16"/>
          <p:cNvSpPr/>
          <p:nvPr/>
        </p:nvSpPr>
        <p:spPr bwMode="auto">
          <a:xfrm rot="17152766" flipV="1">
            <a:off x="3445938" y="4244089"/>
            <a:ext cx="576064" cy="1398935"/>
          </a:xfrm>
          <a:prstGeom prst="curvedRightArrow">
            <a:avLst/>
          </a:prstGeom>
          <a:solidFill>
            <a:srgbClr val="810E05"/>
          </a:soli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8" name="Стрелка влево 17"/>
          <p:cNvSpPr/>
          <p:nvPr/>
        </p:nvSpPr>
        <p:spPr bwMode="auto">
          <a:xfrm>
            <a:off x="3929058" y="3500438"/>
            <a:ext cx="504056" cy="288032"/>
          </a:xfrm>
          <a:prstGeom prst="leftArrow">
            <a:avLst/>
          </a:prstGeom>
          <a:solidFill>
            <a:srgbClr val="810E05"/>
          </a:soli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4500562" y="357166"/>
            <a:ext cx="4392488" cy="12858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 bwMode="auto">
          <a:xfrm>
            <a:off x="4500562" y="1714488"/>
            <a:ext cx="4392488" cy="13681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4500562" y="473641"/>
            <a:ext cx="450056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Calibri" pitchFamily="34" charset="0"/>
                <a:cs typeface="Times New Roman" pitchFamily="18" charset="0"/>
              </a:rPr>
              <a:t>Визуального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осмотра и контроля состояния полости рта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572000" y="1643050"/>
            <a:ext cx="428628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роведения профилактического и гигиенического ухода за полостью рта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4572000" y="3143248"/>
            <a:ext cx="435771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снижения уровня боли при помощи отвлекающих средств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572000" y="5741417"/>
            <a:ext cx="42862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Пропаганда здорового образа жизни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1" name="Выгнутая влево стрелка 20"/>
          <p:cNvSpPr/>
          <p:nvPr/>
        </p:nvSpPr>
        <p:spPr bwMode="auto">
          <a:xfrm rot="17700000" flipV="1">
            <a:off x="2231245" y="3842267"/>
            <a:ext cx="886236" cy="3561264"/>
          </a:xfrm>
          <a:prstGeom prst="curvedRightArrow">
            <a:avLst/>
          </a:prstGeom>
          <a:solidFill>
            <a:srgbClr val="810E05"/>
          </a:soli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22" name="Выгнутая влево стрелка 21"/>
          <p:cNvSpPr/>
          <p:nvPr/>
        </p:nvSpPr>
        <p:spPr bwMode="auto">
          <a:xfrm rot="14640000" flipH="1" flipV="1">
            <a:off x="2133227" y="-117213"/>
            <a:ext cx="981764" cy="3708000"/>
          </a:xfrm>
          <a:prstGeom prst="curvedRightArrow">
            <a:avLst/>
          </a:prstGeom>
          <a:solidFill>
            <a:srgbClr val="810E05"/>
          </a:soli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1"/>
          <p:cNvSpPr>
            <a:spLocks noChangeArrowheads="1"/>
          </p:cNvSpPr>
          <p:nvPr/>
        </p:nvSpPr>
        <p:spPr bwMode="auto">
          <a:xfrm>
            <a:off x="-1" y="0"/>
            <a:ext cx="914400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>
                <a:solidFill>
                  <a:srgbClr val="810E05"/>
                </a:solidFill>
              </a:rPr>
              <a:t>Определение эффективности </a:t>
            </a:r>
            <a:r>
              <a:rPr lang="ru-RU" sz="3200" b="1" dirty="0" smtClean="0">
                <a:solidFill>
                  <a:srgbClr val="810E05"/>
                </a:solidFill>
              </a:rPr>
              <a:t>комплексной обучающей программы</a:t>
            </a:r>
            <a:endParaRPr lang="ru-RU" sz="3200" b="1" dirty="0">
              <a:solidFill>
                <a:srgbClr val="810E05"/>
              </a:solidFill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785786" y="1500173"/>
          <a:ext cx="7929618" cy="4000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0" y="5429264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Сравнительная характеристика изменения уровня цветовых ассоциаций, связанных с  болевым синдромом в полости рта  у пациентов после химиотерапии в начале исследования и на четвертый день обучения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143108" y="1142984"/>
            <a:ext cx="55671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Первый день исследования (количество пациентов)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857356" y="3000372"/>
            <a:ext cx="5871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Четвертый день исследования (количество пациентов)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>
                <a:solidFill>
                  <a:srgbClr val="810E05"/>
                </a:solidFill>
              </a:rPr>
              <a:t>Определение эффективности </a:t>
            </a:r>
            <a:r>
              <a:rPr lang="ru-RU" sz="3200" b="1" dirty="0" smtClean="0">
                <a:solidFill>
                  <a:srgbClr val="810E05"/>
                </a:solidFill>
              </a:rPr>
              <a:t>комплексной обучающей программы</a:t>
            </a:r>
            <a:endParaRPr lang="ru-RU" sz="3200" b="1" dirty="0">
              <a:solidFill>
                <a:srgbClr val="810E05"/>
              </a:solidFill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285852" y="1357298"/>
          <a:ext cx="6429420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5572140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Сравнительная характеристика изменения интенсивности боли в полости рта  у пациентов после химиотерапии по шкале болевых ощущений теста </a:t>
            </a:r>
            <a:r>
              <a:rPr kumimoji="0" lang="ru-RU" b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Люшера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в начале исследования и на четвертый день обучения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285984" y="1142984"/>
            <a:ext cx="52384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Первый день исследования (количество баллов)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000232" y="3286124"/>
            <a:ext cx="55429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Четвертый день исследования (количество баллов)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>
                <a:solidFill>
                  <a:srgbClr val="810E05"/>
                </a:solidFill>
              </a:rPr>
              <a:t>Определение эффективности </a:t>
            </a:r>
            <a:r>
              <a:rPr lang="ru-RU" sz="3200" b="1" dirty="0" smtClean="0">
                <a:solidFill>
                  <a:srgbClr val="810E05"/>
                </a:solidFill>
              </a:rPr>
              <a:t>комплексной обучающей программы</a:t>
            </a:r>
            <a:endParaRPr lang="ru-RU" sz="3200" b="1" dirty="0">
              <a:solidFill>
                <a:srgbClr val="810E05"/>
              </a:solidFill>
            </a:endParaRPr>
          </a:p>
        </p:txBody>
      </p:sp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1714480" y="928670"/>
            <a:ext cx="2181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Основная группа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5072066" y="928670"/>
            <a:ext cx="2643206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Группа сравнения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071538" y="4857760"/>
            <a:ext cx="3571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10E05"/>
                </a:solidFill>
                <a:effectLst/>
                <a:latin typeface="Arial" pitchFamily="34" charset="0"/>
                <a:cs typeface="Arial" pitchFamily="34" charset="0"/>
              </a:rPr>
              <a:t>Первый день исследования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810E0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4929190" y="4857760"/>
            <a:ext cx="36433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810E05"/>
                </a:solidFill>
                <a:effectLst/>
                <a:latin typeface="Arial" pitchFamily="34" charset="0"/>
                <a:cs typeface="Arial" pitchFamily="34" charset="0"/>
              </a:rPr>
              <a:t>Четвертый день исследования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810E0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928662" y="4929198"/>
            <a:ext cx="133350" cy="133350"/>
          </a:xfrm>
          <a:prstGeom prst="rect">
            <a:avLst/>
          </a:pr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4714876" y="4929198"/>
            <a:ext cx="133350" cy="133350"/>
          </a:xfrm>
          <a:prstGeom prst="rect">
            <a:avLst/>
          </a:prstGeom>
          <a:solidFill>
            <a:srgbClr val="C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521495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Сравнительная характеристика  проблем  в полости рта, связанных с болевым синдромом, у пациентов после химиотерапии в начале исследования и на четвертый день исследования в основной группе и группе сравнения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357158" y="1214422"/>
          <a:ext cx="4572032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Диаграмма 14"/>
          <p:cNvGraphicFramePr/>
          <p:nvPr/>
        </p:nvGraphicFramePr>
        <p:xfrm>
          <a:off x="4572000" y="1142984"/>
          <a:ext cx="4572000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86454"/>
            <a:ext cx="8229600" cy="768337"/>
          </a:xfrm>
        </p:spPr>
        <p:txBody>
          <a:bodyPr/>
          <a:lstStyle/>
          <a:p>
            <a:pPr algn="ctr">
              <a:buNone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Результаты оценки качества жизни пациентов по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опроснику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SF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-36 в первый день исследования и на четвертый день исследования</a:t>
            </a:r>
            <a:endParaRPr lang="ru-RU" b="1" dirty="0"/>
          </a:p>
        </p:txBody>
      </p:sp>
      <p:sp>
        <p:nvSpPr>
          <p:cNvPr id="4" name="Прямоугольник 1"/>
          <p:cNvSpPr>
            <a:spLocks noGrp="1" noChangeArrowheads="1"/>
          </p:cNvSpPr>
          <p:nvPr>
            <p:ph type="title"/>
          </p:nvPr>
        </p:nvSpPr>
        <p:spPr bwMode="auto">
          <a:xfrm>
            <a:off x="428596" y="142852"/>
            <a:ext cx="8229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>
                <a:solidFill>
                  <a:srgbClr val="810E05"/>
                </a:solidFill>
              </a:rPr>
              <a:t>Определение эффективности </a:t>
            </a:r>
            <a:r>
              <a:rPr lang="ru-RU" sz="3200" b="1" dirty="0" smtClean="0">
                <a:solidFill>
                  <a:srgbClr val="810E05"/>
                </a:solidFill>
              </a:rPr>
              <a:t>комплексной обучающей программы</a:t>
            </a:r>
            <a:endParaRPr lang="ru-RU" sz="3200" b="1" dirty="0">
              <a:solidFill>
                <a:srgbClr val="810E05"/>
              </a:solidFill>
            </a:endParaRP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285720" y="1357298"/>
            <a:ext cx="4267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Показатель «Физический компонент здоровья»</a:t>
            </a: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4500562" y="1357298"/>
            <a:ext cx="45132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Показатель «Психический компонент здоровья»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14282" y="2071678"/>
          <a:ext cx="4429156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500562" y="2000240"/>
          <a:ext cx="4429156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28926" y="3143248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tx2"/>
                </a:solidFill>
              </a:rPr>
              <a:t>36</a:t>
            </a:r>
            <a:endParaRPr lang="ru-RU" sz="1000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8926" y="2928934"/>
            <a:ext cx="3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tx2"/>
                </a:solidFill>
              </a:rPr>
              <a:t>36</a:t>
            </a:r>
            <a:endParaRPr lang="ru-RU" sz="1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-1" y="142852"/>
            <a:ext cx="914400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800" b="1" dirty="0" smtClean="0">
                <a:solidFill>
                  <a:srgbClr val="810E05"/>
                </a:solidFill>
              </a:rPr>
              <a:t>Выводы и заключения:</a:t>
            </a:r>
            <a:endParaRPr lang="ru-RU" sz="3800" b="1" dirty="0">
              <a:solidFill>
                <a:srgbClr val="810E05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00108"/>
            <a:ext cx="8713787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Применение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обучающей программы </a:t>
            </a: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привело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пациентов</a:t>
            </a: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  болевым синдромом в полости рта после курса химиотерапии:</a:t>
            </a:r>
            <a:endParaRPr lang="ru-RU" sz="2600" b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4213" y="2492375"/>
            <a:ext cx="8377237" cy="34470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800"/>
              </a:spcAft>
              <a:defRPr/>
            </a:pP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</a:rPr>
              <a:t>к созданию у них мотивации к изменению образа жизни;</a:t>
            </a:r>
          </a:p>
          <a:p>
            <a:pPr>
              <a:spcAft>
                <a:spcPts val="1800"/>
              </a:spcAft>
              <a:defRPr/>
            </a:pP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к </a:t>
            </a: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достижению сознательного активного участия в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лечении;</a:t>
            </a:r>
            <a:endParaRPr lang="ru-RU" sz="2600" b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spcAft>
                <a:spcPts val="1800"/>
              </a:spcAft>
              <a:defRPr/>
            </a:pP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обучению </a:t>
            </a: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их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навыкам по самостоятельному снижению уровня болевого синдрома в полости рта и </a:t>
            </a: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повышение качества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жизни.</a:t>
            </a:r>
            <a:endParaRPr lang="ru-RU" sz="2600" b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2636912"/>
            <a:ext cx="288032" cy="288032"/>
          </a:xfrm>
          <a:prstGeom prst="ellipse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7158" y="3643314"/>
            <a:ext cx="288032" cy="288032"/>
          </a:xfrm>
          <a:prstGeom prst="ellipse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57158" y="4714884"/>
            <a:ext cx="288032" cy="288032"/>
          </a:xfrm>
          <a:prstGeom prst="ellipse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46313"/>
            <a:ext cx="9144000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Благодарю за внимание!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dirty="0" smtClean="0">
                <a:solidFill>
                  <a:srgbClr val="810E05"/>
                </a:solidFill>
                <a:latin typeface="Arial" charset="0"/>
                <a:ea typeface="+mj-ea"/>
                <a:cs typeface="+mj-cs"/>
              </a:rPr>
              <a:t>Актуальность темы</a:t>
            </a:r>
            <a:endParaRPr lang="ru-RU" dirty="0">
              <a:solidFill>
                <a:srgbClr val="810E05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1285860"/>
            <a:ext cx="8858312" cy="4840303"/>
          </a:xfrm>
        </p:spPr>
        <p:txBody>
          <a:bodyPr/>
          <a:lstStyle/>
          <a:p>
            <a:pPr>
              <a:buNone/>
            </a:pPr>
            <a:r>
              <a:rPr lang="ru-RU" sz="2600" b="1" kern="1200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Проблема болевого синдрома в полости рта затрагивает около 90% гематологических пациентов.</a:t>
            </a:r>
          </a:p>
          <a:p>
            <a:pPr>
              <a:buNone/>
            </a:pPr>
            <a:r>
              <a:rPr lang="ru-RU" sz="2600" b="1" kern="1200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Химиотерапия - это особый метод лечения или профилактики онкологических заболеваний при помощи специальных лекарств, подавляющих или сдерживающих рост опухолевых клеток, что  приводит к осложнениям в полости рта: </a:t>
            </a:r>
            <a:r>
              <a:rPr lang="ru-RU" sz="2600" b="1" kern="1200" dirty="0" err="1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слущиваются</a:t>
            </a:r>
            <a:r>
              <a:rPr lang="ru-RU" sz="2600" b="1" kern="1200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 клетки эпителия со слизистой рта, она становится красной, отечной, появляется сухость, трещины на губах, кровоточивость десен. Все это сопровождается болью.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G:\Фото\ОГКБ №1\DSC001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142852"/>
            <a:ext cx="2449982" cy="2000264"/>
          </a:xfrm>
          <a:prstGeom prst="round2DiagRect">
            <a:avLst/>
          </a:prstGeom>
          <a:ln w="22225">
            <a:noFill/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2" descr="G:\Фото\ОГКБ №1\simbol.bmp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927"/>
          <a:stretch>
            <a:fillRect/>
          </a:stretch>
        </p:blipFill>
        <p:spPr bwMode="auto">
          <a:xfrm>
            <a:off x="7893496" y="816922"/>
            <a:ext cx="1143000" cy="61912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0" y="0"/>
            <a:ext cx="6842125" cy="7112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ru-RU" sz="3000" b="1" dirty="0" smtClean="0">
                <a:solidFill>
                  <a:srgbClr val="810E05"/>
                </a:solidFill>
                <a:latin typeface="Arial" charset="0"/>
                <a:ea typeface="+mn-ea"/>
                <a:cs typeface="+mn-cs"/>
              </a:rPr>
              <a:t>База проведения исследования:</a:t>
            </a:r>
            <a:endParaRPr lang="ru-RU" sz="3000" b="1" dirty="0">
              <a:solidFill>
                <a:srgbClr val="810E05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198" name="Прямоугольник 1"/>
          <p:cNvSpPr>
            <a:spLocks noChangeArrowheads="1"/>
          </p:cNvSpPr>
          <p:nvPr/>
        </p:nvSpPr>
        <p:spPr bwMode="auto">
          <a:xfrm>
            <a:off x="0" y="500042"/>
            <a:ext cx="6237287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500" b="1" dirty="0">
                <a:solidFill>
                  <a:schemeClr val="accent6">
                    <a:lumMod val="50000"/>
                  </a:schemeClr>
                </a:solidFill>
              </a:rPr>
              <a:t>отделение </a:t>
            </a:r>
            <a:r>
              <a:rPr lang="ru-RU" sz="2500" b="1" dirty="0" smtClean="0">
                <a:solidFill>
                  <a:schemeClr val="accent6">
                    <a:lumMod val="50000"/>
                  </a:schemeClr>
                </a:solidFill>
              </a:rPr>
              <a:t>гематологии                    </a:t>
            </a:r>
            <a:r>
              <a:rPr lang="ru-RU" sz="2500" b="1" dirty="0">
                <a:solidFill>
                  <a:schemeClr val="accent6">
                    <a:lumMod val="50000"/>
                  </a:schemeClr>
                </a:solidFill>
              </a:rPr>
              <a:t>ГКБ № 1 им. Кабанова А.Н.</a:t>
            </a:r>
            <a:endParaRPr lang="ru-RU" sz="25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1071538" y="3857628"/>
            <a:ext cx="6215074" cy="71438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800" b="1" dirty="0" smtClean="0">
                <a:solidFill>
                  <a:srgbClr val="810E05"/>
                </a:solidFill>
                <a:latin typeface="Arial" charset="0"/>
                <a:ea typeface="+mn-ea"/>
                <a:cs typeface="+mn-cs"/>
              </a:rPr>
              <a:t>Исследовательская команда:</a:t>
            </a:r>
          </a:p>
          <a:p>
            <a:pPr>
              <a:defRPr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сестринский персонал отделения</a:t>
            </a:r>
            <a:endParaRPr lang="ru-RU" sz="1800" b="1" dirty="0">
              <a:solidFill>
                <a:schemeClr val="accent6">
                  <a:lumMod val="50000"/>
                </a:schemeClr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0" name="Picture 5" descr="C:\Users\ПК\Desktop\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4500570"/>
            <a:ext cx="1517007" cy="1857388"/>
          </a:xfrm>
          <a:prstGeom prst="round2DiagRect">
            <a:avLst/>
          </a:prstGeom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" name="Picture 6" descr="C:\Users\ПК\Desktop\2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4500570"/>
            <a:ext cx="1428760" cy="1857388"/>
          </a:xfrm>
          <a:prstGeom prst="round2DiagRect">
            <a:avLst/>
          </a:prstGeom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Picture 7" descr="C:\Users\ПК\Desktop\3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429132"/>
            <a:ext cx="1500198" cy="1857388"/>
          </a:xfrm>
          <a:prstGeom prst="round2DiagRect">
            <a:avLst/>
          </a:prstGeom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3" name="Picture 8" descr="C:\Users\ПК\Desktop\4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500570"/>
            <a:ext cx="1522757" cy="1857388"/>
          </a:xfrm>
          <a:prstGeom prst="round2DiagRect">
            <a:avLst/>
          </a:prstGeom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4500570"/>
            <a:ext cx="1428760" cy="1857388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5" name="Picture 54" descr="C:\Users\ПК\Desktop\Безымянный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357298"/>
            <a:ext cx="1643074" cy="214314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7" name="Рисунок 16" descr="G:\2013 фото\к юбилею\DPP_142.JP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1357298"/>
            <a:ext cx="1571636" cy="2357454"/>
          </a:xfrm>
          <a:prstGeom prst="round2DiagRect">
            <a:avLst/>
          </a:prstGeom>
          <a:ln w="190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6" name="Picture 2" descr="DSC02060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357298"/>
            <a:ext cx="1643074" cy="214314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8" name="TextBox 17"/>
          <p:cNvSpPr txBox="1"/>
          <p:nvPr/>
        </p:nvSpPr>
        <p:spPr>
          <a:xfrm>
            <a:off x="357158" y="3071810"/>
            <a:ext cx="1643074" cy="817245"/>
          </a:xfrm>
          <a:prstGeom prst="round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Медсестра -исследователь Ильиных Е.В.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00232" y="3071810"/>
            <a:ext cx="2357454" cy="817245"/>
          </a:xfrm>
          <a:prstGeom prst="round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Куратор  проекта -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зам.глав.врача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по работе СП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Дацюк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С.Ф.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57686" y="3071810"/>
            <a:ext cx="2214578" cy="817245"/>
          </a:xfrm>
          <a:prstGeom prst="round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Рецензент – зав.отд. гематологии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Мюльбергер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Е.Т.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158" y="6286520"/>
            <a:ext cx="1571636" cy="307777"/>
          </a:xfrm>
          <a:prstGeom prst="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Минина М.А.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43306" y="6286520"/>
            <a:ext cx="1571636" cy="307777"/>
          </a:xfrm>
          <a:prstGeom prst="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Быстрова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Ю.А.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86380" y="6286520"/>
            <a:ext cx="1714512" cy="307777"/>
          </a:xfrm>
          <a:prstGeom prst="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Бобрышева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Т.И.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43768" y="6286520"/>
            <a:ext cx="1571636" cy="307777"/>
          </a:xfrm>
          <a:prstGeom prst="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Крейсберг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Т.В.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00232" y="6286520"/>
            <a:ext cx="1571636" cy="307777"/>
          </a:xfrm>
          <a:prstGeom prst="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Косых В.Н.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1"/>
          <p:cNvSpPr txBox="1">
            <a:spLocks noChangeArrowheads="1"/>
          </p:cNvSpPr>
          <p:nvPr/>
        </p:nvSpPr>
        <p:spPr bwMode="auto">
          <a:xfrm>
            <a:off x="0" y="214290"/>
            <a:ext cx="90376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000" b="1" dirty="0">
                <a:solidFill>
                  <a:srgbClr val="810E05"/>
                </a:solidFill>
              </a:rPr>
              <a:t>Количество </a:t>
            </a:r>
            <a:r>
              <a:rPr lang="ru-RU" sz="3000" b="1" dirty="0" smtClean="0">
                <a:solidFill>
                  <a:srgbClr val="810E05"/>
                </a:solidFill>
              </a:rPr>
              <a:t>пациентов пролеченных </a:t>
            </a:r>
            <a:r>
              <a:rPr lang="ru-RU" sz="3000" b="1" dirty="0">
                <a:solidFill>
                  <a:srgbClr val="810E05"/>
                </a:solidFill>
              </a:rPr>
              <a:t>в отделении гематологии за 2013 г. 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28596" y="1214422"/>
          <a:ext cx="8001055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868346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dirty="0" smtClean="0">
                <a:solidFill>
                  <a:srgbClr val="810E05"/>
                </a:solidFill>
                <a:latin typeface="Arial" charset="0"/>
                <a:ea typeface="+mj-ea"/>
                <a:cs typeface="+mj-cs"/>
              </a:rPr>
              <a:t>Цель исследования:</a:t>
            </a:r>
            <a:endParaRPr lang="ru-RU" dirty="0">
              <a:solidFill>
                <a:srgbClr val="810E0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232011"/>
            <a:ext cx="9001156" cy="462598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разработка комплексной программы снижения уровня болевого синдрома  в полости рта                              у пациентов после курса химиотерапии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500034" y="5143512"/>
            <a:ext cx="8205787" cy="150019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500034" y="3071810"/>
            <a:ext cx="8204200" cy="1643074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разработка и внедрение комплексной обучающей программы для пациентов по самостоятельному  выполнению ими мероприятий, направленных на  снижение уровня болевого синдрома в полости рта после курса химиотерапии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11200"/>
          </a:xfrm>
        </p:spPr>
        <p:txBody>
          <a:bodyPr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810E05"/>
                </a:solidFill>
                <a:latin typeface="Arial" charset="0"/>
                <a:ea typeface="+mn-ea"/>
                <a:cs typeface="+mn-cs"/>
              </a:rPr>
              <a:t>Задачи исследования: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929058" y="785794"/>
            <a:ext cx="648072" cy="432048"/>
          </a:xfrm>
          <a:prstGeom prst="down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00034" y="1214422"/>
            <a:ext cx="8205787" cy="1428760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78" name="Прямоугольник 8"/>
          <p:cNvSpPr>
            <a:spLocks noChangeArrowheads="1"/>
          </p:cNvSpPr>
          <p:nvPr/>
        </p:nvSpPr>
        <p:spPr bwMode="auto">
          <a:xfrm>
            <a:off x="500034" y="5214950"/>
            <a:ext cx="8281987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оценка влияния разработанной программы на снижение уровня  болевого синдрома в полости рта у пациентов  после курса химиотерапии и изменение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качества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их жизни</a:t>
            </a:r>
          </a:p>
        </p:txBody>
      </p:sp>
      <p:sp>
        <p:nvSpPr>
          <p:cNvPr id="7179" name="Прямоугольник 3"/>
          <p:cNvSpPr>
            <a:spLocks noChangeArrowheads="1"/>
          </p:cNvSpPr>
          <p:nvPr/>
        </p:nvSpPr>
        <p:spPr bwMode="auto">
          <a:xfrm>
            <a:off x="428596" y="1142984"/>
            <a:ext cx="8280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выявление и изучение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проблем в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полости рта у пациентов после курса химиотерапии,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связанных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с болевым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синдромом, оценка качества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жизни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и  анализ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>результатов 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3929058" y="2643182"/>
            <a:ext cx="648072" cy="432048"/>
          </a:xfrm>
          <a:prstGeom prst="down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3929058" y="4714884"/>
            <a:ext cx="648072" cy="432048"/>
          </a:xfrm>
          <a:prstGeom prst="down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00066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dirty="0" smtClean="0">
                <a:solidFill>
                  <a:srgbClr val="810E05"/>
                </a:solidFill>
              </a:rPr>
              <a:t>Новизна исследования:</a:t>
            </a:r>
            <a:br>
              <a:rPr lang="ru-RU" b="1" dirty="0" smtClean="0">
                <a:solidFill>
                  <a:srgbClr val="810E05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792480"/>
          <a:ext cx="8786843" cy="5991218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8786843"/>
              </a:tblGrid>
              <a:tr h="735079">
                <a:tc>
                  <a:txBody>
                    <a:bodyPr/>
                    <a:lstStyle/>
                    <a:p>
                      <a:pPr lvl="0"/>
                      <a:r>
                        <a:rPr lang="ru-RU" sz="2200" dirty="0" smtClean="0">
                          <a:solidFill>
                            <a:schemeClr val="bg2"/>
                          </a:solidFill>
                        </a:rPr>
                        <a:t>          выявлены проблемы в полости рта у пациентов после курса химиотерапии, связанные с болевым синдромом;</a:t>
                      </a:r>
                      <a:endParaRPr lang="ru-RU" sz="2200" b="1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1058514">
                <a:tc>
                  <a:txBody>
                    <a:bodyPr/>
                    <a:lstStyle/>
                    <a:p>
                      <a:pPr lvl="0"/>
                      <a:r>
                        <a:rPr lang="ru-RU" sz="2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определен объем необходимых знаний, умений и навыков для обучения медицинскими сестрами пациентов после курса химиотерапии; 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20288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  разработана и внедрена комплексная обучающая программа для пациентов по дифференцированному самостоятельному  выполнению ими индивидуальных мероприятий, направленных на  снижение уровня болевого синдрома в полости рта после курса химиотерапии;</a:t>
                      </a:r>
                    </a:p>
                    <a:p>
                      <a:endParaRPr lang="ru-RU" sz="2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20288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      проведена оценка влияния разработанной комплексной обучающей программы на снижение уровня  болевого синдрома в полости рта у пациентов  после курса химиотерапии и оценка  качества  жизни пациентов до  и после обучения.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71472" y="2786058"/>
            <a:ext cx="288032" cy="288032"/>
          </a:xfrm>
          <a:prstGeom prst="ellipse">
            <a:avLst/>
          </a:prstGeom>
          <a:solidFill>
            <a:srgbClr val="810E05"/>
          </a:solidFill>
          <a:ln w="12700">
            <a:solidFill>
              <a:schemeClr val="bg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71472" y="1714488"/>
            <a:ext cx="288032" cy="288032"/>
          </a:xfrm>
          <a:prstGeom prst="ellipse">
            <a:avLst/>
          </a:prstGeom>
          <a:solidFill>
            <a:srgbClr val="810E05"/>
          </a:solidFill>
          <a:ln w="12700">
            <a:solidFill>
              <a:schemeClr val="bg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71472" y="857232"/>
            <a:ext cx="288032" cy="288032"/>
          </a:xfrm>
          <a:prstGeom prst="ellipse">
            <a:avLst/>
          </a:prstGeom>
          <a:solidFill>
            <a:srgbClr val="810E05"/>
          </a:solidFill>
          <a:ln w="12700">
            <a:solidFill>
              <a:schemeClr val="bg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0034" y="4857760"/>
            <a:ext cx="288032" cy="288032"/>
          </a:xfrm>
          <a:prstGeom prst="ellipse">
            <a:avLst/>
          </a:prstGeom>
          <a:solidFill>
            <a:srgbClr val="810E05"/>
          </a:solidFill>
          <a:ln w="12700">
            <a:solidFill>
              <a:schemeClr val="bg2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4214810" y="2857496"/>
            <a:ext cx="4786346" cy="257176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429124" y="2000240"/>
            <a:ext cx="3730625" cy="481012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14282" y="2000240"/>
            <a:ext cx="3729037" cy="481013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42844" y="2857496"/>
            <a:ext cx="3929090" cy="257176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2"/>
          <p:cNvSpPr txBox="1">
            <a:spLocks/>
          </p:cNvSpPr>
          <p:nvPr/>
        </p:nvSpPr>
        <p:spPr>
          <a:xfrm>
            <a:off x="500034" y="0"/>
            <a:ext cx="8229600" cy="709613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300" b="1" dirty="0" smtClean="0">
                <a:solidFill>
                  <a:srgbClr val="810E05"/>
                </a:solidFill>
                <a:latin typeface="Arial" charset="0"/>
                <a:ea typeface="+mn-ea"/>
                <a:cs typeface="+mn-cs"/>
              </a:rPr>
              <a:t>Дизайн исследования</a:t>
            </a:r>
            <a:endParaRPr lang="ru-RU" sz="4300" b="1" dirty="0">
              <a:solidFill>
                <a:srgbClr val="810E05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142844" y="928670"/>
            <a:ext cx="4330700" cy="711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ru-RU" sz="2600" b="1" dirty="0" smtClean="0">
                <a:solidFill>
                  <a:srgbClr val="810E05"/>
                </a:solidFill>
                <a:latin typeface="Arial" charset="0"/>
                <a:ea typeface="+mn-ea"/>
                <a:cs typeface="+mn-cs"/>
              </a:rPr>
              <a:t>Количество пациентов-участников</a:t>
            </a:r>
            <a:endParaRPr lang="ru-RU" sz="2600" b="1" dirty="0">
              <a:solidFill>
                <a:srgbClr val="810E05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48" name="Заголовок 2"/>
          <p:cNvSpPr txBox="1">
            <a:spLocks/>
          </p:cNvSpPr>
          <p:nvPr/>
        </p:nvSpPr>
        <p:spPr bwMode="auto">
          <a:xfrm>
            <a:off x="4357686" y="785794"/>
            <a:ext cx="4545012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30 </a:t>
            </a: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человек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                                        (15 женщин и 15 мужчин)</a:t>
            </a:r>
            <a:endParaRPr lang="ru-RU" sz="26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0249" name="Прямоугольник 4"/>
          <p:cNvSpPr>
            <a:spLocks noChangeArrowheads="1"/>
          </p:cNvSpPr>
          <p:nvPr/>
        </p:nvSpPr>
        <p:spPr bwMode="auto">
          <a:xfrm>
            <a:off x="214282" y="2000240"/>
            <a:ext cx="37449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400" b="1" dirty="0">
                <a:solidFill>
                  <a:srgbClr val="810E05"/>
                </a:solidFill>
              </a:rPr>
              <a:t>Критерии включения</a:t>
            </a:r>
          </a:p>
        </p:txBody>
      </p:sp>
      <p:sp>
        <p:nvSpPr>
          <p:cNvPr id="10250" name="Прямоугольник 5"/>
          <p:cNvSpPr>
            <a:spLocks noChangeArrowheads="1"/>
          </p:cNvSpPr>
          <p:nvPr/>
        </p:nvSpPr>
        <p:spPr bwMode="auto">
          <a:xfrm>
            <a:off x="4572000" y="2000240"/>
            <a:ext cx="3602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solidFill>
                  <a:srgbClr val="810E05"/>
                </a:solidFill>
              </a:rPr>
              <a:t>Критерии исключения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2928934"/>
            <a:ext cx="392909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ациенты гематологического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отделения в возрасте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от 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30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до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60 лет,  проходившие курс химиотерапии впервые или  не более 2-х курсов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2000232" y="2571744"/>
            <a:ext cx="324036" cy="216024"/>
          </a:xfrm>
          <a:prstGeom prst="down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286512" y="2571744"/>
            <a:ext cx="324036" cy="216024"/>
          </a:xfrm>
          <a:prstGeom prst="down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14810" y="2786058"/>
            <a:ext cx="4786346" cy="281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Пациенты до 30 и старше 60 лет, страдающие сахарным диабетом, язвенной болезнью желудка и 12-перстной кишки, заболеваниями полости рта, ГЭРБ. Женщины в период менопаузы.  Пациенты,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проходившие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химиотерапию более 2-х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раз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solidFill>
                <a:srgbClr val="7A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1500166" y="214290"/>
            <a:ext cx="5817506" cy="1214748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4643438" y="3571877"/>
            <a:ext cx="4181475" cy="221457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176213" y="3571877"/>
            <a:ext cx="4179887" cy="2214577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4929190" y="2500306"/>
            <a:ext cx="3643338" cy="930089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571472" y="2500306"/>
            <a:ext cx="3524074" cy="930089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3071802" y="1500174"/>
            <a:ext cx="709256" cy="1065826"/>
          </a:xfrm>
          <a:prstGeom prst="curvedLeft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1428728" y="214290"/>
            <a:ext cx="6254750" cy="7112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600" b="1" dirty="0" smtClean="0">
                <a:solidFill>
                  <a:srgbClr val="810E05"/>
                </a:solidFill>
                <a:latin typeface="Arial" charset="0"/>
                <a:ea typeface="+mn-ea"/>
                <a:cs typeface="+mn-cs"/>
              </a:rPr>
              <a:t>Пациенты-участники исследования (30 чел.)</a:t>
            </a:r>
            <a:endParaRPr lang="ru-RU" sz="3600" b="1" dirty="0">
              <a:solidFill>
                <a:srgbClr val="810E05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flipH="1">
            <a:off x="4929190" y="1500174"/>
            <a:ext cx="709256" cy="1065826"/>
          </a:xfrm>
          <a:prstGeom prst="curvedLeft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85720" y="2428868"/>
            <a:ext cx="4033838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основная группа 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15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чел.)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714876" y="2428868"/>
            <a:ext cx="403225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группа сравнения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15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чел.)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4925" y="3571877"/>
            <a:ext cx="4321175" cy="21236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лечение в соответствии со стандартами оказания медицинской помощи с дополнительным включением разработанной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обучающей программы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84713" y="3571876"/>
            <a:ext cx="4459287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лечение в соответствии со стандартами оказания медицинской помощи без включения разработанной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обучающей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программы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241" name="Picture 25" descr="D:\Рисунки\человечки\56245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643050"/>
            <a:ext cx="1000132" cy="864096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25" descr="D:\Рисунки\человечки\56245.jpg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710" y="1643050"/>
            <a:ext cx="1019598" cy="864096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d_0036_slide">
  <a:themeElements>
    <a:clrScheme name="Другая 20">
      <a:dk1>
        <a:srgbClr val="329369"/>
      </a:dk1>
      <a:lt1>
        <a:srgbClr val="ADADEA"/>
      </a:lt1>
      <a:dk2>
        <a:srgbClr val="000000"/>
      </a:dk2>
      <a:lt2>
        <a:srgbClr val="FFFFFF"/>
      </a:lt2>
      <a:accent1>
        <a:srgbClr val="7030A0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6E6FA"/>
        </a:lt1>
        <a:dk2>
          <a:srgbClr val="000000"/>
        </a:dk2>
        <a:lt2>
          <a:srgbClr val="969696"/>
        </a:lt2>
        <a:accent1>
          <a:srgbClr val="9492EF"/>
        </a:accent1>
        <a:accent2>
          <a:srgbClr val="63D2F8"/>
        </a:accent2>
        <a:accent3>
          <a:srgbClr val="F0F0FC"/>
        </a:accent3>
        <a:accent4>
          <a:srgbClr val="000000"/>
        </a:accent4>
        <a:accent5>
          <a:srgbClr val="C8C7F6"/>
        </a:accent5>
        <a:accent6>
          <a:srgbClr val="59BEE1"/>
        </a:accent6>
        <a:hlink>
          <a:srgbClr val="2120AD"/>
        </a:hlink>
        <a:folHlink>
          <a:srgbClr val="292C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6E6FA"/>
        </a:lt1>
        <a:dk2>
          <a:srgbClr val="000000"/>
        </a:dk2>
        <a:lt2>
          <a:srgbClr val="969696"/>
        </a:lt2>
        <a:accent1>
          <a:srgbClr val="8181FF"/>
        </a:accent1>
        <a:accent2>
          <a:srgbClr val="81C0FF"/>
        </a:accent2>
        <a:accent3>
          <a:srgbClr val="F0F0FC"/>
        </a:accent3>
        <a:accent4>
          <a:srgbClr val="000000"/>
        </a:accent4>
        <a:accent5>
          <a:srgbClr val="C1C1FF"/>
        </a:accent5>
        <a:accent6>
          <a:srgbClr val="74AEE7"/>
        </a:accent6>
        <a:hlink>
          <a:srgbClr val="C54DFF"/>
        </a:hlink>
        <a:folHlink>
          <a:srgbClr val="228A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6E6FA"/>
        </a:lt1>
        <a:dk2>
          <a:srgbClr val="000000"/>
        </a:dk2>
        <a:lt2>
          <a:srgbClr val="969696"/>
        </a:lt2>
        <a:accent1>
          <a:srgbClr val="FFE667"/>
        </a:accent1>
        <a:accent2>
          <a:srgbClr val="E5CA7C"/>
        </a:accent2>
        <a:accent3>
          <a:srgbClr val="F0F0FC"/>
        </a:accent3>
        <a:accent4>
          <a:srgbClr val="000000"/>
        </a:accent4>
        <a:accent5>
          <a:srgbClr val="FFF0B8"/>
        </a:accent5>
        <a:accent6>
          <a:srgbClr val="CFB770"/>
        </a:accent6>
        <a:hlink>
          <a:srgbClr val="FF8C19"/>
        </a:hlink>
        <a:folHlink>
          <a:srgbClr val="191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6E6FA"/>
        </a:lt1>
        <a:dk2>
          <a:srgbClr val="000000"/>
        </a:dk2>
        <a:lt2>
          <a:srgbClr val="969696"/>
        </a:lt2>
        <a:accent1>
          <a:srgbClr val="A1E170"/>
        </a:accent1>
        <a:accent2>
          <a:srgbClr val="DEC468"/>
        </a:accent2>
        <a:accent3>
          <a:srgbClr val="F0F0FC"/>
        </a:accent3>
        <a:accent4>
          <a:srgbClr val="000000"/>
        </a:accent4>
        <a:accent5>
          <a:srgbClr val="CDEEBB"/>
        </a:accent5>
        <a:accent6>
          <a:srgbClr val="C9B15E"/>
        </a:accent6>
        <a:hlink>
          <a:srgbClr val="5F5FDD"/>
        </a:hlink>
        <a:folHlink>
          <a:srgbClr val="DC4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492EF"/>
        </a:accent1>
        <a:accent2>
          <a:srgbClr val="63D2F8"/>
        </a:accent2>
        <a:accent3>
          <a:srgbClr val="FFFFFF"/>
        </a:accent3>
        <a:accent4>
          <a:srgbClr val="000000"/>
        </a:accent4>
        <a:accent5>
          <a:srgbClr val="C8C7F6"/>
        </a:accent5>
        <a:accent6>
          <a:srgbClr val="59BEE1"/>
        </a:accent6>
        <a:hlink>
          <a:srgbClr val="2120AD"/>
        </a:hlink>
        <a:folHlink>
          <a:srgbClr val="292C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181FF"/>
        </a:accent1>
        <a:accent2>
          <a:srgbClr val="81C0FF"/>
        </a:accent2>
        <a:accent3>
          <a:srgbClr val="FFFFFF"/>
        </a:accent3>
        <a:accent4>
          <a:srgbClr val="000000"/>
        </a:accent4>
        <a:accent5>
          <a:srgbClr val="C1C1FF"/>
        </a:accent5>
        <a:accent6>
          <a:srgbClr val="74AEE7"/>
        </a:accent6>
        <a:hlink>
          <a:srgbClr val="C54DFF"/>
        </a:hlink>
        <a:folHlink>
          <a:srgbClr val="228A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E667"/>
        </a:accent1>
        <a:accent2>
          <a:srgbClr val="E5CA7C"/>
        </a:accent2>
        <a:accent3>
          <a:srgbClr val="FFFFFF"/>
        </a:accent3>
        <a:accent4>
          <a:srgbClr val="000000"/>
        </a:accent4>
        <a:accent5>
          <a:srgbClr val="FFF0B8"/>
        </a:accent5>
        <a:accent6>
          <a:srgbClr val="CFB770"/>
        </a:accent6>
        <a:hlink>
          <a:srgbClr val="FF8C19"/>
        </a:hlink>
        <a:folHlink>
          <a:srgbClr val="191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1E170"/>
        </a:accent1>
        <a:accent2>
          <a:srgbClr val="DEC468"/>
        </a:accent2>
        <a:accent3>
          <a:srgbClr val="FFFFFF"/>
        </a:accent3>
        <a:accent4>
          <a:srgbClr val="000000"/>
        </a:accent4>
        <a:accent5>
          <a:srgbClr val="CDEEBB"/>
        </a:accent5>
        <a:accent6>
          <a:srgbClr val="C9B15E"/>
        </a:accent6>
        <a:hlink>
          <a:srgbClr val="5F5FDD"/>
        </a:hlink>
        <a:folHlink>
          <a:srgbClr val="DC4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828</TotalTime>
  <Words>906</Words>
  <Application>Microsoft Office PowerPoint</Application>
  <PresentationFormat>Экран (4:3)</PresentationFormat>
  <Paragraphs>169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ind_0036_slide</vt:lpstr>
      <vt:lpstr>Снижение уровня                              болевого синдрома в полости рта            у пациентов  после химиотерапии             в отделении гематологии</vt:lpstr>
      <vt:lpstr>Актуальность темы</vt:lpstr>
      <vt:lpstr>Презентация PowerPoint</vt:lpstr>
      <vt:lpstr>Презентация PowerPoint</vt:lpstr>
      <vt:lpstr>Цель исследования:</vt:lpstr>
      <vt:lpstr>Задачи исследования:</vt:lpstr>
      <vt:lpstr>Новизна исследования: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Определение эффективности комплексной обучающей программы</vt:lpstr>
      <vt:lpstr>Презентация PowerPoint</vt:lpstr>
      <vt:lpstr>Благодарю за внимание!</vt:lpstr>
    </vt:vector>
  </TitlesOfParts>
  <Company>Twoja nazwa firmy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ppsworld.ru</dc:creator>
  <cp:lastModifiedBy>Sveta</cp:lastModifiedBy>
  <cp:revision>45</cp:revision>
  <dcterms:created xsi:type="dcterms:W3CDTF">2012-12-02T11:28:01Z</dcterms:created>
  <dcterms:modified xsi:type="dcterms:W3CDTF">2014-04-05T10:07:59Z</dcterms:modified>
</cp:coreProperties>
</file>