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  <p:sldId id="261" r:id="rId5"/>
    <p:sldId id="270" r:id="rId6"/>
    <p:sldId id="266" r:id="rId7"/>
    <p:sldId id="276" r:id="rId8"/>
    <p:sldId id="269" r:id="rId9"/>
    <p:sldId id="272" r:id="rId10"/>
    <p:sldId id="273" r:id="rId11"/>
    <p:sldId id="274" r:id="rId12"/>
    <p:sldId id="275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90" r:id="rId22"/>
    <p:sldId id="287" r:id="rId23"/>
    <p:sldId id="285" r:id="rId24"/>
    <p:sldId id="286" r:id="rId25"/>
    <p:sldId id="410" r:id="rId26"/>
    <p:sldId id="288" r:id="rId27"/>
    <p:sldId id="289" r:id="rId28"/>
    <p:sldId id="407" r:id="rId29"/>
    <p:sldId id="408" r:id="rId30"/>
    <p:sldId id="405" r:id="rId31"/>
    <p:sldId id="409" r:id="rId32"/>
    <p:sldId id="411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68812-E4C0-4822-9871-752231171A5A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3A13F-18D4-49AD-98CB-1DA4AAC5A6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C83DC-7BDB-4EDE-9B0A-93624013CBC6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60A75-A893-4381-A9FF-050810B5ED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07484-4E5B-4D0F-8A65-91CB6FC374DE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8B4C4-4C8B-4B53-856E-38EA195AE7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65337-9FB8-4CC4-9DF3-AB464AE2095E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301CE-EEBF-433C-880C-A594FB6B26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8BF6E-EFE3-4854-9CB9-7B26253ADD2B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2DF17-93FB-4EFB-80B4-8BDB8E0B0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2E7D1-1E3C-4811-A02D-AA0F3994068A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C8E28-0667-4D2D-9C70-3470F2C28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507C6-4AD5-4410-9232-346404CE3F77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F600B-57F8-4251-AE33-FE1557E995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9CBB0-9978-44F0-86FF-9265624BAF1D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49ADF-80E0-41A9-A0FD-C2CA972A68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D1120-421A-472E-B0C5-5ED993D286DA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0904E-3F84-489D-84CE-AB1664845A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744DA-6442-4737-A1D2-26EEE5BD20BD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F3593-1CED-42AE-941C-35F29571BA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E92A1-138C-461B-B38E-A385DF55D8B4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48E89-53D2-4642-BFCC-4A6EEA8D4C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61DC1-0310-4B97-AEBC-557E5FD7B579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65A8C-68FC-4739-839C-8DF216E790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57AC00-BD7F-43C6-9AD6-7E9DB05796D5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C22BC8-313F-4EE3-9EC9-40F5F85DEA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714375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ПРОФИЛАКТИКА СТОМАТОЛОГИЧЕСКИХ ЗАБОЛЕВАНИЙ</a:t>
            </a:r>
            <a:endParaRPr lang="ru-RU" dirty="0"/>
          </a:p>
        </p:txBody>
      </p:sp>
      <p:pic>
        <p:nvPicPr>
          <p:cNvPr id="14338" name="Содержимое 3" descr="1227441166_zub_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313" y="2286000"/>
            <a:ext cx="6215062" cy="457200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Гипоплазия </a:t>
            </a:r>
          </a:p>
        </p:txBody>
      </p:sp>
      <p:sp>
        <p:nvSpPr>
          <p:cNvPr id="23554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       Бороздчатая форма</a:t>
            </a:r>
          </a:p>
        </p:txBody>
      </p:sp>
      <p:pic>
        <p:nvPicPr>
          <p:cNvPr id="23555" name="Содержимое 6" descr="images (17)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2786063"/>
            <a:ext cx="4143375" cy="3000375"/>
          </a:xfrm>
        </p:spPr>
      </p:pic>
      <p:sp>
        <p:nvSpPr>
          <p:cNvPr id="23556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mtClean="0"/>
              <a:t>            Волнистая форма</a:t>
            </a:r>
          </a:p>
        </p:txBody>
      </p:sp>
      <p:pic>
        <p:nvPicPr>
          <p:cNvPr id="23557" name="Содержимое 7" descr="foto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2928938"/>
            <a:ext cx="4500562" cy="271462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Гипоплазия </a:t>
            </a:r>
          </a:p>
        </p:txBody>
      </p:sp>
      <p:sp>
        <p:nvSpPr>
          <p:cNvPr id="24578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       Тетрациклиновые зубы </a:t>
            </a:r>
          </a:p>
        </p:txBody>
      </p:sp>
      <p:pic>
        <p:nvPicPr>
          <p:cNvPr id="24579" name="Содержимое 6" descr="images (13)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428875"/>
            <a:ext cx="4786313" cy="2786063"/>
          </a:xfrm>
        </p:spPr>
      </p:pic>
      <p:sp>
        <p:nvSpPr>
          <p:cNvPr id="24580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mtClean="0"/>
              <a:t>         Тетрациклиновые зубы</a:t>
            </a:r>
          </a:p>
        </p:txBody>
      </p:sp>
      <p:pic>
        <p:nvPicPr>
          <p:cNvPr id="24581" name="Содержимое 7" descr="images (12)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000625" y="2500313"/>
            <a:ext cx="3968750" cy="254635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Гипоплазия </a:t>
            </a:r>
          </a:p>
        </p:txBody>
      </p:sp>
      <p:sp>
        <p:nvSpPr>
          <p:cNvPr id="25602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Зубы Гетчинсона</a:t>
            </a:r>
          </a:p>
        </p:txBody>
      </p:sp>
      <p:pic>
        <p:nvPicPr>
          <p:cNvPr id="25603" name="Содержимое 6" descr="Без названия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357438"/>
            <a:ext cx="4500563" cy="2857500"/>
          </a:xfrm>
        </p:spPr>
      </p:pic>
      <p:sp>
        <p:nvSpPr>
          <p:cNvPr id="25604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mtClean="0"/>
              <a:t>      Дисплазия  Капдепона</a:t>
            </a:r>
          </a:p>
        </p:txBody>
      </p:sp>
      <p:pic>
        <p:nvPicPr>
          <p:cNvPr id="25605" name="Содержимое 7" descr="bolyat-zuby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2357438"/>
            <a:ext cx="4357687" cy="278606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Гипоплазия </a:t>
            </a:r>
          </a:p>
        </p:txBody>
      </p:sp>
      <p:sp>
        <p:nvSpPr>
          <p:cNvPr id="26626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Степени тяжести гипоплазии</a:t>
            </a:r>
          </a:p>
        </p:txBody>
      </p:sp>
      <p:pic>
        <p:nvPicPr>
          <p:cNvPr id="26627" name="Содержимое 6" descr="40.pn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581275"/>
            <a:ext cx="4497388" cy="3138488"/>
          </a:xfrm>
        </p:spPr>
      </p:pic>
      <p:sp>
        <p:nvSpPr>
          <p:cNvPr id="26628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smtClean="0"/>
              <a:t>Аплазия</a:t>
            </a:r>
          </a:p>
        </p:txBody>
      </p:sp>
      <p:pic>
        <p:nvPicPr>
          <p:cNvPr id="26629" name="Содержимое 7" descr="images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2571750"/>
            <a:ext cx="4429125" cy="28575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>Слабая минерализация временных зубов</a:t>
            </a:r>
          </a:p>
        </p:txBody>
      </p:sp>
      <p:pic>
        <p:nvPicPr>
          <p:cNvPr id="27650" name="Содержимое 4" descr="images (3)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785938"/>
            <a:ext cx="4429125" cy="2978150"/>
          </a:xfrm>
        </p:spPr>
      </p:pic>
      <p:pic>
        <p:nvPicPr>
          <p:cNvPr id="27651" name="Содержимое 7" descr="images (7)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86313" y="1785938"/>
            <a:ext cx="4143375" cy="300672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Слабая минерализация постоянных зубов</a:t>
            </a:r>
            <a:endParaRPr lang="ru-RU" dirty="0"/>
          </a:p>
        </p:txBody>
      </p:sp>
      <p:pic>
        <p:nvPicPr>
          <p:cNvPr id="28674" name="Содержимое 4" descr="a38c236b5128856f903f868b2fb02272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" y="1928813"/>
            <a:ext cx="4352925" cy="3003550"/>
          </a:xfrm>
        </p:spPr>
      </p:pic>
      <p:pic>
        <p:nvPicPr>
          <p:cNvPr id="28675" name="Содержимое 5" descr="small_-786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0" y="1928813"/>
            <a:ext cx="4357688" cy="29622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>Содержание кальция в продуктах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" y="0"/>
          <a:ext cx="8715375" cy="67167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4357718"/>
              </a:tblGrid>
              <a:tr h="5447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642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1.Вяленая рыба с костями 3000мг/100г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10.Творог</a:t>
                      </a:r>
                      <a:r>
                        <a:rPr lang="ru-RU" sz="2400" baseline="0" dirty="0" smtClean="0"/>
                        <a:t> 95мг/100гр</a:t>
                      </a:r>
                      <a:endParaRPr lang="ru-RU" sz="2400" dirty="0"/>
                    </a:p>
                  </a:txBody>
                  <a:tcPr/>
                </a:tc>
              </a:tr>
              <a:tr h="54472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2. Кунжут 1150мг/100гр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11. Салат 83мг/100гр</a:t>
                      </a:r>
                      <a:endParaRPr lang="ru-RU" sz="2400" dirty="0"/>
                    </a:p>
                  </a:txBody>
                  <a:tcPr/>
                </a:tc>
              </a:tr>
              <a:tr h="54472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3. Твердый сыр 600мг/100гр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12.Оливки 77мг/100гр</a:t>
                      </a:r>
                      <a:endParaRPr lang="ru-RU" sz="2400" dirty="0"/>
                    </a:p>
                  </a:txBody>
                  <a:tcPr/>
                </a:tc>
              </a:tr>
              <a:tr h="55995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4.Козий сыр 300мг/100гр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13.Арахис</a:t>
                      </a:r>
                      <a:r>
                        <a:rPr lang="ru-RU" sz="2400" baseline="0" dirty="0" smtClean="0"/>
                        <a:t>70мг/100гр</a:t>
                      </a:r>
                      <a:endParaRPr lang="ru-RU" sz="2400" dirty="0"/>
                    </a:p>
                  </a:txBody>
                  <a:tcPr/>
                </a:tc>
              </a:tr>
              <a:tr h="54472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5. Миндаль 254мг/100гр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14.Хлеб ржаной 6</a:t>
                      </a:r>
                      <a:r>
                        <a:rPr lang="ru-RU" sz="2400" baseline="0" dirty="0" smtClean="0"/>
                        <a:t>0мг/100гр</a:t>
                      </a:r>
                      <a:endParaRPr lang="ru-RU" sz="2400" dirty="0"/>
                    </a:p>
                  </a:txBody>
                  <a:tcPr/>
                </a:tc>
              </a:tr>
              <a:tr h="54472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6.Сельдерей 240мг/100гр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15 Семена тыквы 60мг/100гр</a:t>
                      </a:r>
                      <a:r>
                        <a:rPr lang="ru-RU" sz="2400" baseline="0" dirty="0" smtClean="0"/>
                        <a:t> </a:t>
                      </a:r>
                      <a:endParaRPr lang="ru-RU" sz="2400" dirty="0"/>
                    </a:p>
                  </a:txBody>
                  <a:tcPr/>
                </a:tc>
              </a:tr>
              <a:tr h="544728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7. Курага 170мг/100гр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16.Изюм 56мг/100гр</a:t>
                      </a:r>
                      <a:endParaRPr lang="ru-RU" sz="2400" dirty="0"/>
                    </a:p>
                  </a:txBody>
                  <a:tcPr/>
                </a:tc>
              </a:tr>
              <a:tr h="82243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8.Молоко 1%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smtClean="0"/>
                        <a:t>, </a:t>
                      </a:r>
                      <a:r>
                        <a:rPr lang="ru-RU" sz="2400" dirty="0" err="1" smtClean="0"/>
                        <a:t>иогурт</a:t>
                      </a:r>
                      <a:r>
                        <a:rPr lang="ru-RU" sz="2400" dirty="0" smtClean="0"/>
                        <a:t> 120мг/100гр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17.Апельсин 35мг/100гр</a:t>
                      </a:r>
                      <a:endParaRPr lang="ru-RU" sz="2400" dirty="0"/>
                    </a:p>
                  </a:txBody>
                  <a:tcPr/>
                </a:tc>
              </a:tr>
              <a:tr h="1187963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9.Молоко3%, семена</a:t>
                      </a:r>
                      <a:r>
                        <a:rPr lang="ru-RU" sz="2400" baseline="0" dirty="0" smtClean="0"/>
                        <a:t> подсолнечника, сметана15%  100мг/100гр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18.Отварная рыба, Мясо говядина</a:t>
                      </a:r>
                      <a:r>
                        <a:rPr lang="ru-RU" sz="2400" baseline="0" dirty="0" smtClean="0"/>
                        <a:t> 20-30мг/100гр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>Гигиена полости рта новорожденного</a:t>
            </a:r>
          </a:p>
        </p:txBody>
      </p:sp>
      <p:pic>
        <p:nvPicPr>
          <p:cNvPr id="30722" name="Содержимое 4" descr="Зубкичистки-—-салфетки-пропитанные-ксилитом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2214563"/>
            <a:ext cx="4495800" cy="2143125"/>
          </a:xfrm>
        </p:spPr>
      </p:pic>
      <p:pic>
        <p:nvPicPr>
          <p:cNvPr id="30723" name="Содержимое 5" descr="nalet4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1857375"/>
            <a:ext cx="4357687" cy="3125788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Гигиена полости рта новорожденного</a:t>
            </a:r>
            <a:endParaRPr lang="ru-RU" dirty="0"/>
          </a:p>
        </p:txBody>
      </p:sp>
      <p:pic>
        <p:nvPicPr>
          <p:cNvPr id="31746" name="Содержимое 4" descr="727568338_w0_h0_11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851025"/>
            <a:ext cx="4038600" cy="4024313"/>
          </a:xfrm>
        </p:spPr>
      </p:pic>
      <p:pic>
        <p:nvPicPr>
          <p:cNvPr id="31747" name="Содержимое 5" descr="images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0" y="1857375"/>
            <a:ext cx="4286250" cy="4143375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>Система безопасной чистки зубов</a:t>
            </a:r>
          </a:p>
        </p:txBody>
      </p:sp>
      <p:pic>
        <p:nvPicPr>
          <p:cNvPr id="32770" name="Содержимое 4" descr="3558_all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857375"/>
            <a:ext cx="4857750" cy="3117850"/>
          </a:xfrm>
        </p:spPr>
      </p:pic>
      <p:pic>
        <p:nvPicPr>
          <p:cNvPr id="32771" name="Содержимое 5" descr="4651_350x350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86313" y="1785938"/>
            <a:ext cx="4071937" cy="365442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Виды стоматологической профилактики </a:t>
            </a:r>
            <a:endParaRPr lang="ru-RU" dirty="0"/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               </a:t>
            </a:r>
          </a:p>
          <a:p>
            <a:pPr>
              <a:buFont typeface="Arial" charset="0"/>
              <a:buNone/>
            </a:pPr>
            <a:r>
              <a:rPr lang="ru-RU" smtClean="0"/>
              <a:t>                 - Первичная профилактика</a:t>
            </a:r>
          </a:p>
          <a:p>
            <a:pPr>
              <a:buFont typeface="Arial" charset="0"/>
              <a:buNone/>
            </a:pPr>
            <a:r>
              <a:rPr lang="ru-RU" smtClean="0"/>
              <a:t>                  -Вторичная профилактика</a:t>
            </a:r>
          </a:p>
          <a:p>
            <a:pPr>
              <a:buFont typeface="Arial" charset="0"/>
              <a:buNone/>
            </a:pPr>
            <a:r>
              <a:rPr lang="ru-RU" smtClean="0"/>
              <a:t>                  - Третичная профилактика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>Щетка-прорезыватель</a:t>
            </a:r>
          </a:p>
        </p:txBody>
      </p:sp>
      <p:pic>
        <p:nvPicPr>
          <p:cNvPr id="33794" name="Содержимое 5" descr="1002594c-9051-4de5-bff5-b772ca622bcf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843088"/>
            <a:ext cx="4210050" cy="4038600"/>
          </a:xfrm>
        </p:spPr>
      </p:pic>
      <p:pic>
        <p:nvPicPr>
          <p:cNvPr id="33795" name="Содержимое 7" descr="22263705-300x300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313" y="1571625"/>
            <a:ext cx="4643437" cy="4195763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4818" name="Содержимое 3" descr="opisaniekariesa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0"/>
            <a:ext cx="8786812" cy="6643688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>Бутылочный кариес</a:t>
            </a:r>
          </a:p>
        </p:txBody>
      </p:sp>
      <p:pic>
        <p:nvPicPr>
          <p:cNvPr id="35842" name="Содержимое 4" descr="images (8)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2000250"/>
            <a:ext cx="4214812" cy="3000375"/>
          </a:xfrm>
        </p:spPr>
      </p:pic>
      <p:pic>
        <p:nvPicPr>
          <p:cNvPr id="35843" name="Содержимое 5" descr="images (9)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929188" y="2000250"/>
            <a:ext cx="4214812" cy="3000375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Зубные щетки к 2- годам</a:t>
            </a:r>
          </a:p>
        </p:txBody>
      </p:sp>
      <p:pic>
        <p:nvPicPr>
          <p:cNvPr id="36866" name="Содержимое 4" descr="514FfeS+crL._SY355_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643063"/>
            <a:ext cx="4286250" cy="4643437"/>
          </a:xfrm>
        </p:spPr>
      </p:pic>
      <p:pic>
        <p:nvPicPr>
          <p:cNvPr id="36867" name="Содержимое 5" descr="zubnaya-chetka-2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214813" y="1714500"/>
            <a:ext cx="4929187" cy="4286250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7890" name="Содержимое 3" descr="detskie-zubnye-pasty-1024x546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14313"/>
            <a:ext cx="9144000" cy="6357937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8914" name="Содержимое 3" descr="3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42875"/>
            <a:ext cx="9144000" cy="5794375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>Материалы для герметизации фиссур</a:t>
            </a:r>
          </a:p>
        </p:txBody>
      </p:sp>
      <p:pic>
        <p:nvPicPr>
          <p:cNvPr id="39938" name="Содержимое 4" descr="germetik.gif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571625"/>
            <a:ext cx="5214938" cy="4286250"/>
          </a:xfrm>
        </p:spPr>
      </p:pic>
      <p:pic>
        <p:nvPicPr>
          <p:cNvPr id="39939" name="Содержимое 5" descr="Fissurit-F-1024x768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429125" y="1428750"/>
            <a:ext cx="4714875" cy="3948113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Материалы для герметизации фиссур</a:t>
            </a:r>
            <a:endParaRPr lang="ru-RU" dirty="0"/>
          </a:p>
        </p:txBody>
      </p:sp>
      <p:pic>
        <p:nvPicPr>
          <p:cNvPr id="40962" name="Содержимое 4" descr="fissurit-fx-1.jpg.pagespeed.ce.SFnWaxP6vh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000250"/>
            <a:ext cx="4714875" cy="3643313"/>
          </a:xfrm>
        </p:spPr>
      </p:pic>
      <p:pic>
        <p:nvPicPr>
          <p:cNvPr id="40963" name="Содержимое 5" descr="import-files-97-97d925de-62dc-11e6-80d8-00241dce1924-97d925e0-62dc-11e6-80d8-00241dce1924-258x258.jpe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286250" y="1643063"/>
            <a:ext cx="4857750" cy="4857750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Предметы гигиены                 </a:t>
            </a:r>
          </a:p>
        </p:txBody>
      </p:sp>
      <p:sp>
        <p:nvSpPr>
          <p:cNvPr id="41986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400" smtClean="0"/>
              <a:t>1.Зубная щетка</a:t>
            </a:r>
          </a:p>
          <a:p>
            <a:r>
              <a:rPr lang="ru-RU" sz="4400" smtClean="0"/>
              <a:t>2.Зубная нить(флосс)</a:t>
            </a:r>
          </a:p>
          <a:p>
            <a:r>
              <a:rPr lang="ru-RU" sz="4400" smtClean="0"/>
              <a:t>3.Ершики</a:t>
            </a:r>
          </a:p>
          <a:p>
            <a:r>
              <a:rPr lang="ru-RU" sz="4400" smtClean="0"/>
              <a:t>4.Ирригатор</a:t>
            </a:r>
          </a:p>
          <a:p>
            <a:r>
              <a:rPr lang="ru-RU" sz="4400" smtClean="0"/>
              <a:t>5.Скребок для языка</a:t>
            </a:r>
          </a:p>
          <a:p>
            <a:pPr>
              <a:buFont typeface="Arial" charset="0"/>
              <a:buNone/>
            </a:pPr>
            <a:endParaRPr lang="ru-RU" sz="4400" smtClean="0"/>
          </a:p>
          <a:p>
            <a:pPr>
              <a:buFont typeface="Arial" charset="0"/>
              <a:buNone/>
            </a:pPr>
            <a:r>
              <a:rPr lang="ru-RU" sz="4400" smtClean="0"/>
              <a:t>  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Чистка языка</a:t>
            </a:r>
          </a:p>
        </p:txBody>
      </p:sp>
      <p:pic>
        <p:nvPicPr>
          <p:cNvPr id="43010" name="Содержимое 4" descr="Очистка-языка-с-помощью-скребков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2714625"/>
            <a:ext cx="4324350" cy="2179638"/>
          </a:xfrm>
        </p:spPr>
      </p:pic>
      <p:pic>
        <p:nvPicPr>
          <p:cNvPr id="43011" name="Содержимое 5" descr="images (1)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86313" y="2428875"/>
            <a:ext cx="4357687" cy="266382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ctrTitle"/>
          </p:nvPr>
        </p:nvSpPr>
        <p:spPr>
          <a:xfrm>
            <a:off x="642938" y="571500"/>
            <a:ext cx="7772400" cy="1285875"/>
          </a:xfrm>
        </p:spPr>
        <p:txBody>
          <a:bodyPr/>
          <a:lstStyle/>
          <a:p>
            <a:r>
              <a:rPr lang="ru-RU" sz="4000" smtClean="0"/>
              <a:t>Первичная профилактика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14625"/>
            <a:ext cx="6400800" cy="29241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/>
              <a:t>1.Антенатальная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/>
              <a:t>2.Постнатальная</a:t>
            </a:r>
            <a:endParaRPr lang="ru-RU" sz="4800" b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Средства гигиены</a:t>
            </a:r>
          </a:p>
        </p:txBody>
      </p:sp>
      <p:sp>
        <p:nvSpPr>
          <p:cNvPr id="44034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400" smtClean="0"/>
              <a:t>1.Зубная паста</a:t>
            </a:r>
          </a:p>
          <a:p>
            <a:r>
              <a:rPr lang="ru-RU" sz="4400" smtClean="0"/>
              <a:t>2.Зубной порошок</a:t>
            </a:r>
          </a:p>
          <a:p>
            <a:r>
              <a:rPr lang="ru-RU" sz="4400" smtClean="0"/>
              <a:t>3Ополаскиватель полости рта</a:t>
            </a:r>
          </a:p>
          <a:p>
            <a:r>
              <a:rPr lang="ru-RU" sz="4400" smtClean="0"/>
              <a:t>4.Жевательная резинка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Чистка языка</a:t>
            </a:r>
          </a:p>
        </p:txBody>
      </p:sp>
      <p:pic>
        <p:nvPicPr>
          <p:cNvPr id="45058" name="Содержимое 4" descr="images (5)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2071688"/>
            <a:ext cx="4214812" cy="3071812"/>
          </a:xfrm>
        </p:spPr>
      </p:pic>
      <p:pic>
        <p:nvPicPr>
          <p:cNvPr id="45059" name="Содержимое 5" descr="v4-728px-Use-a-Tongue-Scraper-Step-2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0" y="2071688"/>
            <a:ext cx="4572000" cy="3028950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6082" name="Содержимое 3" descr="img_user_file_56aa64e1e1796_17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Врожденные аномалии твердого неба и губы</a:t>
            </a:r>
          </a:p>
        </p:txBody>
      </p:sp>
      <p:pic>
        <p:nvPicPr>
          <p:cNvPr id="17410" name="Содержимое 3" descr="volchya_past_i_zayachya_guba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357313"/>
            <a:ext cx="6834188" cy="550068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>Аномалии прорезывания временных зубов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Отсутствие верхних боковых    резцов</a:t>
            </a:r>
            <a:endParaRPr lang="ru-RU" dirty="0"/>
          </a:p>
        </p:txBody>
      </p:sp>
      <p:pic>
        <p:nvPicPr>
          <p:cNvPr id="18435" name="Содержимое 6" descr="images (9)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2428875"/>
            <a:ext cx="4071937" cy="234473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Отсутствие  нижних центральных    резцов</a:t>
            </a:r>
            <a:endParaRPr lang="ru-RU" dirty="0"/>
          </a:p>
        </p:txBody>
      </p:sp>
      <p:pic>
        <p:nvPicPr>
          <p:cNvPr id="18437" name="Содержимое 7" descr="images (19)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2357438"/>
            <a:ext cx="4500562" cy="235426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>Олигодения                 Сверхкомплектные зубы</a:t>
            </a:r>
          </a:p>
        </p:txBody>
      </p:sp>
      <p:pic>
        <p:nvPicPr>
          <p:cNvPr id="19458" name="Содержимое 4" descr="Без названия (1)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643063"/>
            <a:ext cx="4357688" cy="3133725"/>
          </a:xfrm>
        </p:spPr>
      </p:pic>
      <p:pic>
        <p:nvPicPr>
          <p:cNvPr id="19459" name="Содержимое 5" descr="images (7)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429125" y="1643063"/>
            <a:ext cx="4572000" cy="30734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Аномалии прорезывания постоянных зубов</a:t>
            </a:r>
            <a:endParaRPr lang="ru-RU" dirty="0"/>
          </a:p>
        </p:txBody>
      </p:sp>
      <p:sp>
        <p:nvSpPr>
          <p:cNvPr id="20482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Отсутствие 12 зуба</a:t>
            </a:r>
          </a:p>
        </p:txBody>
      </p:sp>
      <p:pic>
        <p:nvPicPr>
          <p:cNvPr id="20483" name="Содержимое 6" descr="images (8)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2714625"/>
            <a:ext cx="4143375" cy="2460625"/>
          </a:xfrm>
        </p:spPr>
      </p:pic>
      <p:sp>
        <p:nvSpPr>
          <p:cNvPr id="20484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mtClean="0"/>
              <a:t>Сверхкомплектные зубы</a:t>
            </a:r>
          </a:p>
        </p:txBody>
      </p:sp>
      <p:pic>
        <p:nvPicPr>
          <p:cNvPr id="20485" name="Содержимое 7" descr="images (10)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2428875"/>
            <a:ext cx="4357687" cy="292893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Гипоплазия </a:t>
            </a:r>
          </a:p>
        </p:txBody>
      </p:sp>
      <p:pic>
        <p:nvPicPr>
          <p:cNvPr id="21506" name="Содержимое 3" descr="images (14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643063"/>
            <a:ext cx="8643938" cy="500062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Гипоплазия </a:t>
            </a:r>
          </a:p>
        </p:txBody>
      </p:sp>
      <p:sp>
        <p:nvSpPr>
          <p:cNvPr id="22530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       Пятнистая форма </a:t>
            </a:r>
          </a:p>
        </p:txBody>
      </p:sp>
      <p:pic>
        <p:nvPicPr>
          <p:cNvPr id="22531" name="Содержимое 6" descr="White-spots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827338"/>
            <a:ext cx="4040188" cy="2646362"/>
          </a:xfrm>
        </p:spPr>
      </p:pic>
      <p:sp>
        <p:nvSpPr>
          <p:cNvPr id="22532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mtClean="0"/>
              <a:t>         Эрозивная форма</a:t>
            </a:r>
          </a:p>
        </p:txBody>
      </p:sp>
      <p:pic>
        <p:nvPicPr>
          <p:cNvPr id="22533" name="Содержимое 7" descr="images (15)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2786063"/>
            <a:ext cx="4286250" cy="2643187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975</TotalTime>
  <Words>194</Words>
  <PresentationFormat>Экран (4:3)</PresentationFormat>
  <Paragraphs>77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6" baseType="lpstr">
      <vt:lpstr>Calibri</vt:lpstr>
      <vt:lpstr>Arial</vt:lpstr>
      <vt:lpstr>Times New Roman</vt:lpstr>
      <vt:lpstr>Тема Office</vt:lpstr>
      <vt:lpstr>ПРОФИЛАКТИКА СТОМАТОЛОГИЧЕСКИХ ЗАБОЛЕВАНИЙ</vt:lpstr>
      <vt:lpstr>Виды стоматологической профилактики </vt:lpstr>
      <vt:lpstr>Первичная профилактика</vt:lpstr>
      <vt:lpstr>Врожденные аномалии твердого неба и губы</vt:lpstr>
      <vt:lpstr>Аномалии прорезывания временных зубов</vt:lpstr>
      <vt:lpstr>Олигодения                 Сверхкомплектные зубы</vt:lpstr>
      <vt:lpstr>Аномалии прорезывания постоянных зубов</vt:lpstr>
      <vt:lpstr>Гипоплазия </vt:lpstr>
      <vt:lpstr>Гипоплазия </vt:lpstr>
      <vt:lpstr>Гипоплазия </vt:lpstr>
      <vt:lpstr>Гипоплазия </vt:lpstr>
      <vt:lpstr>Гипоплазия </vt:lpstr>
      <vt:lpstr>Гипоплазия </vt:lpstr>
      <vt:lpstr>Слабая минерализация временных зубов</vt:lpstr>
      <vt:lpstr>Слабая минерализация постоянных зубов</vt:lpstr>
      <vt:lpstr>Содержание кальция в продуктах</vt:lpstr>
      <vt:lpstr>Гигиена полости рта новорожденного</vt:lpstr>
      <vt:lpstr>Гигиена полости рта новорожденного</vt:lpstr>
      <vt:lpstr>Система безопасной чистки зубов</vt:lpstr>
      <vt:lpstr>Щетка-прорезыватель</vt:lpstr>
      <vt:lpstr>Слайд 21</vt:lpstr>
      <vt:lpstr>Бутылочный кариес</vt:lpstr>
      <vt:lpstr>Зубные щетки к 2- годам</vt:lpstr>
      <vt:lpstr>Слайд 24</vt:lpstr>
      <vt:lpstr>Слайд 25</vt:lpstr>
      <vt:lpstr>Материалы для герметизации фиссур</vt:lpstr>
      <vt:lpstr>Материалы для герметизации фиссур</vt:lpstr>
      <vt:lpstr>Предметы гигиены                 </vt:lpstr>
      <vt:lpstr>Чистка языка</vt:lpstr>
      <vt:lpstr>Средства гигиены</vt:lpstr>
      <vt:lpstr>Чистка языка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Pozdeeva</cp:lastModifiedBy>
  <cp:revision>103</cp:revision>
  <dcterms:created xsi:type="dcterms:W3CDTF">2018-01-22T16:31:45Z</dcterms:created>
  <dcterms:modified xsi:type="dcterms:W3CDTF">2018-03-15T03:32:23Z</dcterms:modified>
</cp:coreProperties>
</file>